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27"/>
  </p:notesMasterIdLst>
  <p:handoutMasterIdLst>
    <p:handoutMasterId r:id="rId28"/>
  </p:handoutMasterIdLst>
  <p:sldIdLst>
    <p:sldId id="262" r:id="rId3"/>
    <p:sldId id="257" r:id="rId4"/>
    <p:sldId id="258" r:id="rId5"/>
    <p:sldId id="263" r:id="rId6"/>
    <p:sldId id="278" r:id="rId7"/>
    <p:sldId id="284" r:id="rId8"/>
    <p:sldId id="283" r:id="rId9"/>
    <p:sldId id="285" r:id="rId10"/>
    <p:sldId id="282" r:id="rId11"/>
    <p:sldId id="265" r:id="rId12"/>
    <p:sldId id="281" r:id="rId13"/>
    <p:sldId id="280" r:id="rId14"/>
    <p:sldId id="266" r:id="rId15"/>
    <p:sldId id="267" r:id="rId16"/>
    <p:sldId id="274" r:id="rId17"/>
    <p:sldId id="260" r:id="rId18"/>
    <p:sldId id="270" r:id="rId19"/>
    <p:sldId id="288" r:id="rId20"/>
    <p:sldId id="290" r:id="rId21"/>
    <p:sldId id="289" r:id="rId22"/>
    <p:sldId id="259" r:id="rId23"/>
    <p:sldId id="269" r:id="rId24"/>
    <p:sldId id="287" r:id="rId25"/>
    <p:sldId id="256" r:id="rId26"/>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790" autoAdjust="0"/>
    <p:restoredTop sz="88547" autoAdjust="0"/>
  </p:normalViewPr>
  <p:slideViewPr>
    <p:cSldViewPr snapToGrid="0" snapToObjects="1">
      <p:cViewPr varScale="1">
        <p:scale>
          <a:sx n="79" d="100"/>
          <a:sy n="79" d="100"/>
        </p:scale>
        <p:origin x="102" y="468"/>
      </p:cViewPr>
      <p:guideLst/>
    </p:cSldViewPr>
  </p:slideViewPr>
  <p:outlineViewPr>
    <p:cViewPr>
      <p:scale>
        <a:sx n="33" d="100"/>
        <a:sy n="33" d="100"/>
      </p:scale>
      <p:origin x="0" y="-6384"/>
    </p:cViewPr>
  </p:outlineViewPr>
  <p:notesTextViewPr>
    <p:cViewPr>
      <p:scale>
        <a:sx n="125" d="100"/>
        <a:sy n="125" d="100"/>
      </p:scale>
      <p:origin x="0" y="0"/>
    </p:cViewPr>
  </p:notesTextViewPr>
  <p:sorterViewPr>
    <p:cViewPr>
      <p:scale>
        <a:sx n="100" d="100"/>
        <a:sy n="100" d="100"/>
      </p:scale>
      <p:origin x="0" y="-6042"/>
    </p:cViewPr>
  </p:sorterViewPr>
  <p:notesViewPr>
    <p:cSldViewPr snapToGrid="0" snapToObjects="1">
      <p:cViewPr varScale="1">
        <p:scale>
          <a:sx n="65" d="100"/>
          <a:sy n="65" d="100"/>
        </p:scale>
        <p:origin x="287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49D61FF-F7A5-4830-A008-8416494A6C07}" type="datetimeFigureOut">
              <a:rPr lang="en-US" smtClean="0"/>
              <a:t>3/29/2017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575CF5-43B0-40C7-BED1-D18A28E108D7}" type="slidenum">
              <a:rPr lang="en-US" smtClean="0"/>
              <a:t>‹#›</a:t>
            </a:fld>
            <a:endParaRPr lang="en-US"/>
          </a:p>
        </p:txBody>
      </p:sp>
    </p:spTree>
    <p:extLst>
      <p:ext uri="{BB962C8B-B14F-4D97-AF65-F5344CB8AC3E}">
        <p14:creationId xmlns:p14="http://schemas.microsoft.com/office/powerpoint/2010/main" val="3263974542"/>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6E1E63-6347-BD4F-A808-7F54FA34CE72}" type="datetimeFigureOut">
              <a:rPr kumimoji="1" lang="zh-CN" altLang="en-US" smtClean="0"/>
              <a:t>2017/3/29</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1EDE8F-5748-564A-B104-45C8D6344219}" type="slidenum">
              <a:rPr kumimoji="1" lang="zh-CN" altLang="en-US" smtClean="0"/>
              <a:t>‹#›</a:t>
            </a:fld>
            <a:endParaRPr kumimoji="1" lang="zh-CN" altLang="en-US"/>
          </a:p>
        </p:txBody>
      </p:sp>
    </p:spTree>
    <p:extLst>
      <p:ext uri="{BB962C8B-B14F-4D97-AF65-F5344CB8AC3E}">
        <p14:creationId xmlns:p14="http://schemas.microsoft.com/office/powerpoint/2010/main" val="9121946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复制常见应用</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为什么要复制：</a:t>
            </a:r>
            <a:endParaRPr lang="en-US" altLang="zh-CN" sz="1200" kern="1200" dirty="0" smtClean="0">
              <a:solidFill>
                <a:schemeClr val="tx1"/>
              </a:solidFill>
              <a:effectLst/>
              <a:latin typeface="+mn-lt"/>
              <a:ea typeface="+mn-ea"/>
              <a:cs typeface="+mn-cs"/>
            </a:endParaRPr>
          </a:p>
          <a:p>
            <a:endParaRPr lang="zh-CN" altLang="zh-CN" sz="1200" kern="1200" dirty="0" smtClean="0">
              <a:solidFill>
                <a:schemeClr val="tx1"/>
              </a:solidFill>
              <a:effectLst/>
              <a:latin typeface="+mn-lt"/>
              <a:ea typeface="+mn-ea"/>
              <a:cs typeface="+mn-cs"/>
            </a:endParaRPr>
          </a:p>
          <a:p>
            <a:pPr rtl="0" fontAlgn="ctr"/>
            <a:r>
              <a:rPr lang="zh-CN" altLang="zh-CN" sz="1200" b="0" i="0" kern="1200" dirty="0" smtClean="0">
                <a:solidFill>
                  <a:schemeClr val="tx1"/>
                </a:solidFill>
                <a:effectLst/>
                <a:latin typeface="+mn-lt"/>
                <a:ea typeface="+mn-ea"/>
                <a:cs typeface="+mn-cs"/>
              </a:rPr>
              <a:t>创建主节点的备份，防止主节点崩溃时丢失数据</a:t>
            </a:r>
          </a:p>
          <a:p>
            <a:pPr rtl="0" fontAlgn="ctr"/>
            <a:r>
              <a:rPr lang="zh-CN" altLang="zh-CN" sz="1200" b="0" i="0" kern="1200" dirty="0" smtClean="0">
                <a:solidFill>
                  <a:schemeClr val="tx1"/>
                </a:solidFill>
                <a:effectLst/>
                <a:latin typeface="+mn-lt"/>
                <a:ea typeface="+mn-ea"/>
                <a:cs typeface="+mn-cs"/>
              </a:rPr>
              <a:t>横向扩展：创建主节点备份，通过备份来执行报表，查询等读取分析操作，</a:t>
            </a:r>
            <a:r>
              <a:rPr lang="zh-CN" altLang="zh-CN" sz="1200" b="1" i="0" kern="1200" dirty="0" smtClean="0">
                <a:solidFill>
                  <a:schemeClr val="tx1"/>
                </a:solidFill>
                <a:effectLst/>
                <a:latin typeface="+mn-lt"/>
                <a:ea typeface="+mn-ea"/>
                <a:cs typeface="+mn-cs"/>
              </a:rPr>
              <a:t>分担主节点压力</a:t>
            </a:r>
            <a:endParaRPr lang="zh-CN" altLang="zh-CN" sz="1200" b="0" i="0" kern="1200" dirty="0" smtClean="0">
              <a:solidFill>
                <a:schemeClr val="tx1"/>
              </a:solidFill>
              <a:effectLst/>
              <a:latin typeface="+mn-lt"/>
              <a:ea typeface="+mn-ea"/>
              <a:cs typeface="+mn-cs"/>
            </a:endParaRPr>
          </a:p>
          <a:p>
            <a:pPr rtl="0" fontAlgn="ctr"/>
            <a:r>
              <a:rPr lang="zh-CN" altLang="zh-CN" sz="1200" b="0" i="0" kern="1200" dirty="0" smtClean="0">
                <a:solidFill>
                  <a:schemeClr val="tx1"/>
                </a:solidFill>
                <a:effectLst/>
                <a:latin typeface="+mn-lt"/>
                <a:ea typeface="+mn-ea"/>
                <a:cs typeface="+mn-cs"/>
              </a:rPr>
              <a:t>主节点停机时，备</a:t>
            </a:r>
            <a:r>
              <a:rPr lang="en-US" altLang="zh-CN" sz="1200" b="0" i="0" kern="1200" dirty="0" smtClean="0">
                <a:solidFill>
                  <a:schemeClr val="tx1"/>
                </a:solidFill>
                <a:effectLst/>
                <a:latin typeface="+mn-lt"/>
                <a:ea typeface="+mn-ea"/>
                <a:cs typeface="+mn-cs"/>
              </a:rPr>
              <a:t>-&gt;</a:t>
            </a:r>
            <a:r>
              <a:rPr lang="zh-CN" altLang="zh-CN" sz="1200" b="0" i="0" kern="1200" dirty="0" smtClean="0">
                <a:solidFill>
                  <a:schemeClr val="tx1"/>
                </a:solidFill>
                <a:effectLst/>
                <a:latin typeface="+mn-lt"/>
                <a:ea typeface="+mn-ea"/>
                <a:cs typeface="+mn-cs"/>
              </a:rPr>
              <a:t>主，保证业务正常运行</a:t>
            </a:r>
          </a:p>
          <a:p>
            <a:pPr rtl="0" fontAlgn="ctr"/>
            <a:r>
              <a:rPr lang="zh-CN" altLang="zh-CN" sz="1200" b="0" i="0" kern="1200" dirty="0" smtClean="0">
                <a:solidFill>
                  <a:schemeClr val="tx1"/>
                </a:solidFill>
                <a:effectLst/>
                <a:latin typeface="+mn-lt"/>
                <a:ea typeface="+mn-ea"/>
                <a:cs typeface="+mn-cs"/>
              </a:rPr>
              <a:t>扩展多个工作场所</a:t>
            </a:r>
          </a:p>
          <a:p>
            <a:pPr rtl="0" fontAlgn="ctr"/>
            <a:r>
              <a:rPr lang="zh-CN" altLang="zh-CN" sz="1200" b="0" i="0" kern="1200" dirty="0" smtClean="0">
                <a:solidFill>
                  <a:schemeClr val="tx1"/>
                </a:solidFill>
                <a:effectLst/>
                <a:latin typeface="+mn-lt"/>
                <a:ea typeface="+mn-ea"/>
                <a:cs typeface="+mn-cs"/>
              </a:rPr>
              <a:t>错误保护：从节点的延迟，方便主节点错误定位，再从节点执行之前找到错误，并删除。</a:t>
            </a:r>
          </a:p>
          <a:p>
            <a:r>
              <a:rPr lang="zh-CN" altLang="zh-CN" sz="1200" kern="1200" dirty="0" smtClean="0">
                <a:solidFill>
                  <a:schemeClr val="tx1"/>
                </a:solidFill>
                <a:effectLst/>
                <a:latin typeface="+mn-lt"/>
                <a:ea typeface="+mn-ea"/>
                <a:cs typeface="+mn-cs"/>
              </a:rPr>
              <a:t> </a:t>
            </a:r>
            <a:endParaRPr lang="en-US" altLang="zh-CN" sz="1200" kern="1200" dirty="0" smtClean="0">
              <a:solidFill>
                <a:schemeClr val="tx1"/>
              </a:solidFill>
              <a:effectLst/>
              <a:latin typeface="+mn-lt"/>
              <a:ea typeface="+mn-ea"/>
              <a:cs typeface="+mn-cs"/>
            </a:endParaRPr>
          </a:p>
          <a:p>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为什么有了复制还要备份</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endParaRPr lang="zh-CN" altLang="zh-CN" sz="1200" kern="1200" dirty="0" smtClean="0">
              <a:solidFill>
                <a:schemeClr val="tx1"/>
              </a:solidFill>
              <a:effectLst/>
              <a:latin typeface="+mn-lt"/>
              <a:ea typeface="+mn-ea"/>
              <a:cs typeface="+mn-cs"/>
            </a:endParaRPr>
          </a:p>
          <a:p>
            <a:pPr rtl="0" fontAlgn="ctr"/>
            <a:r>
              <a:rPr lang="en-US" altLang="zh-CN" sz="1200" b="0" i="0" kern="1200" dirty="0" smtClean="0">
                <a:solidFill>
                  <a:schemeClr val="tx1"/>
                </a:solidFill>
                <a:effectLst/>
                <a:latin typeface="+mn-lt"/>
                <a:ea typeface="+mn-ea"/>
                <a:cs typeface="+mn-cs"/>
              </a:rPr>
              <a:t> </a:t>
            </a:r>
            <a:r>
              <a:rPr lang="zh-CN" altLang="zh-CN" sz="1200" b="0" i="0" kern="1200" dirty="0" smtClean="0">
                <a:solidFill>
                  <a:schemeClr val="tx1"/>
                </a:solidFill>
                <a:effectLst/>
                <a:latin typeface="+mn-lt"/>
                <a:ea typeface="+mn-ea"/>
                <a:cs typeface="+mn-cs"/>
              </a:rPr>
              <a:t>错误保护如果超过了所有从节点延迟时间，则不再有效</a:t>
            </a:r>
          </a:p>
          <a:p>
            <a:pPr rtl="0" fontAlgn="ctr"/>
            <a:r>
              <a:rPr lang="zh-CN" altLang="zh-CN" sz="1200" b="0" i="0" kern="1200" dirty="0" smtClean="0">
                <a:solidFill>
                  <a:schemeClr val="tx1"/>
                </a:solidFill>
                <a:effectLst/>
                <a:latin typeface="+mn-lt"/>
                <a:ea typeface="+mn-ea"/>
                <a:cs typeface="+mn-cs"/>
              </a:rPr>
              <a:t>建立新的服务器节点，需要恢复备份镜像，再建立复制</a:t>
            </a:r>
          </a:p>
          <a:p>
            <a:pPr rtl="0" fontAlgn="ctr"/>
            <a:r>
              <a:rPr lang="zh-CN" altLang="zh-CN" sz="1200" b="0" i="0" kern="1200" dirty="0" smtClean="0">
                <a:solidFill>
                  <a:schemeClr val="tx1"/>
                </a:solidFill>
                <a:effectLst/>
                <a:latin typeface="+mn-lt"/>
                <a:ea typeface="+mn-ea"/>
                <a:cs typeface="+mn-cs"/>
              </a:rPr>
              <a:t>法律要求，尤其是大部分金融业务，必须备份数据</a:t>
            </a:r>
          </a:p>
          <a:p>
            <a:r>
              <a:rPr lang="zh-CN" altLang="zh-CN" sz="1200" kern="1200" dirty="0" smtClean="0">
                <a:solidFill>
                  <a:schemeClr val="tx1"/>
                </a:solidFill>
                <a:effectLst/>
                <a:latin typeface="+mn-lt"/>
                <a:ea typeface="+mn-ea"/>
                <a:cs typeface="+mn-cs"/>
              </a:rPr>
              <a:t> </a:t>
            </a:r>
          </a:p>
          <a:p>
            <a:r>
              <a:rPr lang="zh-CN" altLang="zh-CN" sz="1200" kern="1200" dirty="0" smtClean="0">
                <a:solidFill>
                  <a:schemeClr val="tx1"/>
                </a:solidFill>
                <a:effectLst/>
                <a:latin typeface="+mn-lt"/>
                <a:ea typeface="+mn-ea"/>
                <a:cs typeface="+mn-cs"/>
              </a:rPr>
              <a:t> </a:t>
            </a:r>
          </a:p>
          <a:p>
            <a:r>
              <a:rPr lang="zh-CN" altLang="zh-CN" sz="1200" kern="1200" dirty="0" smtClean="0">
                <a:solidFill>
                  <a:schemeClr val="tx1"/>
                </a:solidFill>
                <a:effectLst/>
                <a:latin typeface="+mn-lt"/>
                <a:ea typeface="+mn-ea"/>
                <a:cs typeface="+mn-cs"/>
              </a:rPr>
              <a:t>监控和系统负载</a:t>
            </a:r>
            <a:endParaRPr lang="en-US" altLang="zh-CN" sz="1200" kern="1200" dirty="0" smtClean="0">
              <a:solidFill>
                <a:schemeClr val="tx1"/>
              </a:solidFill>
              <a:effectLst/>
              <a:latin typeface="+mn-lt"/>
              <a:ea typeface="+mn-ea"/>
              <a:cs typeface="+mn-cs"/>
            </a:endParaRPr>
          </a:p>
          <a:p>
            <a:endParaRPr lang="zh-CN" altLang="zh-CN" sz="1200" kern="1200" dirty="0" smtClean="0">
              <a:solidFill>
                <a:schemeClr val="tx1"/>
              </a:solidFill>
              <a:effectLst/>
              <a:latin typeface="+mn-lt"/>
              <a:ea typeface="+mn-ea"/>
              <a:cs typeface="+mn-cs"/>
            </a:endParaRPr>
          </a:p>
          <a:p>
            <a:pPr rtl="0" fontAlgn="ctr"/>
            <a:r>
              <a:rPr lang="zh-CN" altLang="zh-CN" sz="1200" b="0" i="0" kern="1200" dirty="0" smtClean="0">
                <a:solidFill>
                  <a:schemeClr val="tx1"/>
                </a:solidFill>
                <a:effectLst/>
                <a:latin typeface="+mn-lt"/>
                <a:ea typeface="+mn-ea"/>
                <a:cs typeface="+mn-cs"/>
              </a:rPr>
              <a:t>高效利用资源，防止业务改变造成失去可用性</a:t>
            </a:r>
          </a:p>
          <a:p>
            <a:pPr rtl="0" fontAlgn="ctr"/>
            <a:r>
              <a:rPr lang="zh-CN" altLang="zh-CN" sz="1200" b="0" i="0" kern="1200" dirty="0" smtClean="0">
                <a:solidFill>
                  <a:schemeClr val="tx1"/>
                </a:solidFill>
                <a:effectLst/>
                <a:latin typeface="+mn-lt"/>
                <a:ea typeface="+mn-ea"/>
                <a:cs typeface="+mn-cs"/>
              </a:rPr>
              <a:t>为优化提供依据：</a:t>
            </a:r>
          </a:p>
          <a:p>
            <a:r>
              <a:rPr lang="zh-CN" altLang="zh-CN" sz="1200" kern="1200" dirty="0" smtClean="0">
                <a:solidFill>
                  <a:schemeClr val="tx1"/>
                </a:solidFill>
                <a:effectLst/>
                <a:latin typeface="+mn-lt"/>
                <a:ea typeface="+mn-ea"/>
                <a:cs typeface="+mn-cs"/>
              </a:rPr>
              <a:t>找到频繁读取的表，添加索引</a:t>
            </a:r>
          </a:p>
          <a:p>
            <a:r>
              <a:rPr lang="zh-CN" altLang="zh-CN" sz="1200" kern="1200" dirty="0" smtClean="0">
                <a:solidFill>
                  <a:schemeClr val="tx1"/>
                </a:solidFill>
                <a:effectLst/>
                <a:latin typeface="+mn-lt"/>
                <a:ea typeface="+mn-ea"/>
                <a:cs typeface="+mn-cs"/>
              </a:rPr>
              <a:t>找到慢查询，重写查询，改变结构</a:t>
            </a:r>
          </a:p>
          <a:p>
            <a:r>
              <a:rPr lang="zh-CN" altLang="zh-CN" sz="1200" kern="1200" dirty="0" smtClean="0">
                <a:solidFill>
                  <a:schemeClr val="tx1"/>
                </a:solidFill>
                <a:effectLst/>
                <a:latin typeface="+mn-lt"/>
                <a:ea typeface="+mn-ea"/>
                <a:cs typeface="+mn-cs"/>
              </a:rPr>
              <a:t>负载均衡，防止单一节点过热</a:t>
            </a:r>
          </a:p>
          <a:p>
            <a:pPr rtl="0" fontAlgn="ctr"/>
            <a:r>
              <a:rPr lang="zh-CN" altLang="zh-CN" sz="1200" b="0" i="0" kern="1200" dirty="0" smtClean="0">
                <a:solidFill>
                  <a:schemeClr val="tx1"/>
                </a:solidFill>
                <a:effectLst/>
                <a:latin typeface="+mn-lt"/>
                <a:ea typeface="+mn-ea"/>
                <a:cs typeface="+mn-cs"/>
              </a:rPr>
              <a:t>了解资源使用突发变化，控制</a:t>
            </a:r>
            <a:r>
              <a:rPr lang="zh-CN" altLang="en-US" sz="1200" b="0" i="0" kern="1200" dirty="0" smtClean="0">
                <a:solidFill>
                  <a:schemeClr val="tx1"/>
                </a:solidFill>
                <a:effectLst/>
                <a:latin typeface="+mn-lt"/>
                <a:ea typeface="+mn-ea"/>
                <a:cs typeface="+mn-cs"/>
              </a:rPr>
              <a:t>软硬件业务</a:t>
            </a:r>
            <a:r>
              <a:rPr lang="zh-CN" altLang="zh-CN" sz="1200" b="0" i="0" kern="1200" dirty="0" smtClean="0">
                <a:solidFill>
                  <a:schemeClr val="tx1"/>
                </a:solidFill>
                <a:effectLst/>
                <a:latin typeface="+mn-lt"/>
                <a:ea typeface="+mn-ea"/>
                <a:cs typeface="+mn-cs"/>
              </a:rPr>
              <a:t>风险</a:t>
            </a:r>
          </a:p>
          <a:p>
            <a:r>
              <a:rPr lang="zh-CN" altLang="zh-CN" sz="1200" kern="1200" dirty="0" smtClean="0">
                <a:solidFill>
                  <a:schemeClr val="tx1"/>
                </a:solidFill>
                <a:effectLst/>
                <a:latin typeface="+mn-lt"/>
                <a:ea typeface="+mn-ea"/>
                <a:cs typeface="+mn-cs"/>
              </a:rPr>
              <a:t> </a:t>
            </a:r>
          </a:p>
          <a:p>
            <a:r>
              <a:rPr lang="zh-CN" altLang="zh-CN" sz="1200" kern="1200" dirty="0" smtClean="0">
                <a:solidFill>
                  <a:schemeClr val="tx1"/>
                </a:solidFill>
                <a:effectLst/>
                <a:latin typeface="+mn-lt"/>
                <a:ea typeface="+mn-ea"/>
                <a:cs typeface="+mn-cs"/>
              </a:rPr>
              <a:t>除以上基本要求外，</a:t>
            </a:r>
          </a:p>
          <a:p>
            <a:r>
              <a:rPr lang="en-US" altLang="zh-CN" sz="1200" kern="1200" dirty="0"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的高级特性，横向集群的搭建也属于高可用的范畴</a:t>
            </a:r>
          </a:p>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4</a:t>
            </a:fld>
            <a:endParaRPr kumimoji="1" lang="zh-CN" altLang="en-US"/>
          </a:p>
        </p:txBody>
      </p:sp>
    </p:spTree>
    <p:extLst>
      <p:ext uri="{BB962C8B-B14F-4D97-AF65-F5344CB8AC3E}">
        <p14:creationId xmlns:p14="http://schemas.microsoft.com/office/powerpoint/2010/main" val="8267171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备份方式有很多种，需要根据需求自行设计详细方案，一般是多种备份方式相结合，这里只做简单介绍。</a:t>
            </a:r>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17</a:t>
            </a:fld>
            <a:endParaRPr kumimoji="1" lang="zh-CN" altLang="en-US"/>
          </a:p>
        </p:txBody>
      </p:sp>
    </p:spTree>
    <p:extLst>
      <p:ext uri="{BB962C8B-B14F-4D97-AF65-F5344CB8AC3E}">
        <p14:creationId xmlns:p14="http://schemas.microsoft.com/office/powerpoint/2010/main" val="510852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1 </a:t>
            </a:r>
            <a:r>
              <a:rPr lang="zh-CN" altLang="zh-CN" sz="1200" kern="1200" dirty="0" smtClean="0">
                <a:solidFill>
                  <a:schemeClr val="tx1"/>
                </a:solidFill>
                <a:effectLst/>
                <a:latin typeface="+mn-lt"/>
                <a:ea typeface="+mn-ea"/>
                <a:cs typeface="+mn-cs"/>
              </a:rPr>
              <a:t>限制访问</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端口的</a:t>
            </a:r>
            <a:r>
              <a:rPr lang="en-US" altLang="zh-CN" sz="1200" kern="1200" dirty="0" err="1" smtClean="0">
                <a:solidFill>
                  <a:schemeClr val="tx1"/>
                </a:solidFill>
                <a:effectLst/>
                <a:latin typeface="+mn-lt"/>
                <a:ea typeface="+mn-ea"/>
                <a:cs typeface="+mn-cs"/>
              </a:rPr>
              <a:t>ip</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windows</a:t>
            </a:r>
            <a:r>
              <a:rPr lang="zh-CN" altLang="zh-CN" sz="1200" kern="1200" dirty="0" smtClean="0">
                <a:solidFill>
                  <a:schemeClr val="tx1"/>
                </a:solidFill>
                <a:effectLst/>
                <a:latin typeface="+mn-lt"/>
                <a:ea typeface="+mn-ea"/>
                <a:cs typeface="+mn-cs"/>
              </a:rPr>
              <a:t>可以通过</a:t>
            </a:r>
            <a:r>
              <a:rPr lang="en-US" altLang="zh-CN" sz="1200" kern="1200" dirty="0" smtClean="0">
                <a:solidFill>
                  <a:schemeClr val="tx1"/>
                </a:solidFill>
                <a:effectLst/>
                <a:latin typeface="+mn-lt"/>
                <a:ea typeface="+mn-ea"/>
                <a:cs typeface="+mn-cs"/>
              </a:rPr>
              <a:t>windows</a:t>
            </a:r>
            <a:r>
              <a:rPr lang="zh-CN" altLang="zh-CN" sz="1200" kern="1200" dirty="0" smtClean="0">
                <a:solidFill>
                  <a:schemeClr val="tx1"/>
                </a:solidFill>
                <a:effectLst/>
                <a:latin typeface="+mn-lt"/>
                <a:ea typeface="+mn-ea"/>
                <a:cs typeface="+mn-cs"/>
              </a:rPr>
              <a:t>防火墙或者</a:t>
            </a:r>
            <a:r>
              <a:rPr lang="en-US" altLang="zh-CN" sz="1200" kern="1200" dirty="0" err="1" smtClean="0">
                <a:solidFill>
                  <a:schemeClr val="tx1"/>
                </a:solidFill>
                <a:effectLst/>
                <a:latin typeface="+mn-lt"/>
                <a:ea typeface="+mn-ea"/>
                <a:cs typeface="+mn-cs"/>
              </a:rPr>
              <a:t>ipsec</a:t>
            </a:r>
            <a:r>
              <a:rPr lang="zh-CN" altLang="zh-CN" sz="1200" kern="1200" dirty="0" smtClean="0">
                <a:solidFill>
                  <a:schemeClr val="tx1"/>
                </a:solidFill>
                <a:effectLst/>
                <a:latin typeface="+mn-lt"/>
                <a:ea typeface="+mn-ea"/>
                <a:cs typeface="+mn-cs"/>
              </a:rPr>
              <a:t>来限制，</a:t>
            </a:r>
            <a:r>
              <a:rPr lang="en-US" altLang="zh-CN" sz="1200" kern="1200" dirty="0" err="1" smtClean="0">
                <a:solidFill>
                  <a:schemeClr val="tx1"/>
                </a:solidFill>
                <a:effectLst/>
                <a:latin typeface="+mn-lt"/>
                <a:ea typeface="+mn-ea"/>
                <a:cs typeface="+mn-cs"/>
              </a:rPr>
              <a:t>linux</a:t>
            </a:r>
            <a:r>
              <a:rPr lang="zh-CN" altLang="zh-CN" sz="1200" kern="1200" dirty="0" smtClean="0">
                <a:solidFill>
                  <a:schemeClr val="tx1"/>
                </a:solidFill>
                <a:effectLst/>
                <a:latin typeface="+mn-lt"/>
                <a:ea typeface="+mn-ea"/>
                <a:cs typeface="+mn-cs"/>
              </a:rPr>
              <a:t>下可以通过</a:t>
            </a:r>
            <a:r>
              <a:rPr lang="en-US" altLang="zh-CN" sz="1200" kern="1200" dirty="0" err="1" smtClean="0">
                <a:solidFill>
                  <a:schemeClr val="tx1"/>
                </a:solidFill>
                <a:effectLst/>
                <a:latin typeface="+mn-lt"/>
                <a:ea typeface="+mn-ea"/>
                <a:cs typeface="+mn-cs"/>
              </a:rPr>
              <a:t>iptables</a:t>
            </a:r>
            <a:r>
              <a:rPr lang="zh-CN" altLang="zh-CN" sz="1200" kern="1200" dirty="0" smtClean="0">
                <a:solidFill>
                  <a:schemeClr val="tx1"/>
                </a:solidFill>
                <a:effectLst/>
                <a:latin typeface="+mn-lt"/>
                <a:ea typeface="+mn-ea"/>
                <a:cs typeface="+mn-cs"/>
              </a:rPr>
              <a:t>来限制。</a:t>
            </a:r>
          </a:p>
          <a:p>
            <a:r>
              <a:rPr lang="en-US" altLang="zh-CN" sz="1200" kern="1200" dirty="0" smtClean="0">
                <a:solidFill>
                  <a:schemeClr val="tx1"/>
                </a:solidFill>
                <a:effectLst/>
                <a:latin typeface="+mn-lt"/>
                <a:ea typeface="+mn-ea"/>
                <a:cs typeface="+mn-cs"/>
              </a:rPr>
              <a:t>2 </a:t>
            </a:r>
            <a:r>
              <a:rPr lang="zh-CN" altLang="zh-CN" sz="1200" kern="1200" dirty="0" smtClean="0">
                <a:solidFill>
                  <a:schemeClr val="tx1"/>
                </a:solidFill>
                <a:effectLst/>
                <a:latin typeface="+mn-lt"/>
                <a:ea typeface="+mn-ea"/>
                <a:cs typeface="+mn-cs"/>
              </a:rPr>
              <a:t>修改</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的端口</a:t>
            </a:r>
          </a:p>
          <a:p>
            <a:r>
              <a:rPr lang="en-US" altLang="zh-CN" sz="1200" kern="1200" dirty="0" smtClean="0">
                <a:solidFill>
                  <a:schemeClr val="tx1"/>
                </a:solidFill>
                <a:effectLst/>
                <a:latin typeface="+mn-lt"/>
                <a:ea typeface="+mn-ea"/>
                <a:cs typeface="+mn-cs"/>
              </a:rPr>
              <a:t>windows</a:t>
            </a:r>
            <a:r>
              <a:rPr lang="zh-CN" altLang="zh-CN" sz="1200" kern="1200" dirty="0" smtClean="0">
                <a:solidFill>
                  <a:schemeClr val="tx1"/>
                </a:solidFill>
                <a:effectLst/>
                <a:latin typeface="+mn-lt"/>
                <a:ea typeface="+mn-ea"/>
                <a:cs typeface="+mn-cs"/>
              </a:rPr>
              <a:t>下可以修改配置文件</a:t>
            </a:r>
            <a:r>
              <a:rPr lang="en-US" altLang="zh-CN" sz="1200" kern="1200" dirty="0" smtClean="0">
                <a:solidFill>
                  <a:schemeClr val="tx1"/>
                </a:solidFill>
                <a:effectLst/>
                <a:latin typeface="+mn-lt"/>
                <a:ea typeface="+mn-ea"/>
                <a:cs typeface="+mn-cs"/>
              </a:rPr>
              <a:t>my.ini</a:t>
            </a:r>
            <a:r>
              <a:rPr lang="zh-CN" altLang="zh-CN" sz="1200" kern="1200" dirty="0" smtClean="0">
                <a:solidFill>
                  <a:schemeClr val="tx1"/>
                </a:solidFill>
                <a:effectLst/>
                <a:latin typeface="+mn-lt"/>
                <a:ea typeface="+mn-ea"/>
                <a:cs typeface="+mn-cs"/>
              </a:rPr>
              <a:t>来实现，</a:t>
            </a:r>
            <a:r>
              <a:rPr lang="en-US" altLang="zh-CN" sz="1200" kern="1200" dirty="0" err="1" smtClean="0">
                <a:solidFill>
                  <a:schemeClr val="tx1"/>
                </a:solidFill>
                <a:effectLst/>
                <a:latin typeface="+mn-lt"/>
                <a:ea typeface="+mn-ea"/>
                <a:cs typeface="+mn-cs"/>
              </a:rPr>
              <a:t>linux</a:t>
            </a:r>
            <a:r>
              <a:rPr lang="zh-CN" altLang="zh-CN" sz="1200" kern="1200" dirty="0" smtClean="0">
                <a:solidFill>
                  <a:schemeClr val="tx1"/>
                </a:solidFill>
                <a:effectLst/>
                <a:latin typeface="+mn-lt"/>
                <a:ea typeface="+mn-ea"/>
                <a:cs typeface="+mn-cs"/>
              </a:rPr>
              <a:t>可以修改配置文件</a:t>
            </a:r>
            <a:r>
              <a:rPr lang="en-US" altLang="zh-CN" sz="1200" kern="1200" dirty="0" err="1" smtClean="0">
                <a:solidFill>
                  <a:schemeClr val="tx1"/>
                </a:solidFill>
                <a:effectLst/>
                <a:latin typeface="+mn-lt"/>
                <a:ea typeface="+mn-ea"/>
                <a:cs typeface="+mn-cs"/>
              </a:rPr>
              <a:t>my.cnf</a:t>
            </a:r>
            <a:r>
              <a:rPr lang="zh-CN" altLang="zh-CN" sz="1200" kern="1200" dirty="0" smtClean="0">
                <a:solidFill>
                  <a:schemeClr val="tx1"/>
                </a:solidFill>
                <a:effectLst/>
                <a:latin typeface="+mn-lt"/>
                <a:ea typeface="+mn-ea"/>
                <a:cs typeface="+mn-cs"/>
              </a:rPr>
              <a:t>来实现。</a:t>
            </a:r>
          </a:p>
          <a:p>
            <a:r>
              <a:rPr lang="en-US" altLang="zh-CN" sz="1200" kern="1200" dirty="0" smtClean="0">
                <a:solidFill>
                  <a:schemeClr val="tx1"/>
                </a:solidFill>
                <a:effectLst/>
                <a:latin typeface="+mn-lt"/>
                <a:ea typeface="+mn-ea"/>
                <a:cs typeface="+mn-cs"/>
              </a:rPr>
              <a:t>3 </a:t>
            </a:r>
            <a:r>
              <a:rPr lang="zh-CN" altLang="zh-CN" sz="1200" kern="1200" dirty="0" smtClean="0">
                <a:solidFill>
                  <a:schemeClr val="tx1"/>
                </a:solidFill>
                <a:effectLst/>
                <a:latin typeface="+mn-lt"/>
                <a:ea typeface="+mn-ea"/>
                <a:cs typeface="+mn-cs"/>
              </a:rPr>
              <a:t>对所有用户设置强密码并严格指定对应账号的访问</a:t>
            </a:r>
            <a:r>
              <a:rPr lang="en-US" altLang="zh-CN" sz="1200" kern="1200" dirty="0" err="1" smtClean="0">
                <a:solidFill>
                  <a:schemeClr val="tx1"/>
                </a:solidFill>
                <a:effectLst/>
                <a:latin typeface="+mn-lt"/>
                <a:ea typeface="+mn-ea"/>
                <a:cs typeface="+mn-cs"/>
              </a:rPr>
              <a:t>ip</a:t>
            </a:r>
            <a:endParaRPr lang="zh-CN" altLang="zh-CN" sz="1200" kern="1200" dirty="0" smtClean="0">
              <a:solidFill>
                <a:schemeClr val="tx1"/>
              </a:solidFill>
              <a:effectLst/>
              <a:latin typeface="+mn-lt"/>
              <a:ea typeface="+mn-ea"/>
              <a:cs typeface="+mn-cs"/>
            </a:endParaRPr>
          </a:p>
          <a:p>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中可在</a:t>
            </a:r>
            <a:r>
              <a:rPr lang="en-US" altLang="zh-CN" sz="1200" kern="1200" dirty="0" smtClean="0">
                <a:solidFill>
                  <a:schemeClr val="tx1"/>
                </a:solidFill>
                <a:effectLst/>
                <a:latin typeface="+mn-lt"/>
                <a:ea typeface="+mn-ea"/>
                <a:cs typeface="+mn-cs"/>
              </a:rPr>
              <a:t>user</a:t>
            </a:r>
            <a:r>
              <a:rPr lang="zh-CN" altLang="zh-CN" sz="1200" kern="1200" dirty="0" smtClean="0">
                <a:solidFill>
                  <a:schemeClr val="tx1"/>
                </a:solidFill>
                <a:effectLst/>
                <a:latin typeface="+mn-lt"/>
                <a:ea typeface="+mn-ea"/>
                <a:cs typeface="+mn-cs"/>
              </a:rPr>
              <a:t>表中指定用户的访问可访问</a:t>
            </a:r>
            <a:r>
              <a:rPr lang="en-US" altLang="zh-CN" sz="1200" kern="1200" dirty="0" err="1" smtClean="0">
                <a:solidFill>
                  <a:schemeClr val="tx1"/>
                </a:solidFill>
                <a:effectLst/>
                <a:latin typeface="+mn-lt"/>
                <a:ea typeface="+mn-ea"/>
                <a:cs typeface="+mn-cs"/>
              </a:rPr>
              <a:t>ip</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4 root</a:t>
            </a:r>
            <a:r>
              <a:rPr lang="zh-CN" altLang="zh-CN" sz="1200" kern="1200" dirty="0" smtClean="0">
                <a:solidFill>
                  <a:schemeClr val="tx1"/>
                </a:solidFill>
                <a:effectLst/>
                <a:latin typeface="+mn-lt"/>
                <a:ea typeface="+mn-ea"/>
                <a:cs typeface="+mn-cs"/>
              </a:rPr>
              <a:t>特权账号的处理</a:t>
            </a:r>
          </a:p>
          <a:p>
            <a:r>
              <a:rPr lang="zh-CN" altLang="zh-CN" sz="1200" kern="1200" dirty="0" smtClean="0">
                <a:solidFill>
                  <a:schemeClr val="tx1"/>
                </a:solidFill>
                <a:effectLst/>
                <a:latin typeface="+mn-lt"/>
                <a:ea typeface="+mn-ea"/>
                <a:cs typeface="+mn-cs"/>
              </a:rPr>
              <a:t>建议给</a:t>
            </a:r>
            <a:r>
              <a:rPr lang="en-US" altLang="zh-CN" sz="1200" kern="1200" dirty="0" smtClean="0">
                <a:solidFill>
                  <a:schemeClr val="tx1"/>
                </a:solidFill>
                <a:effectLst/>
                <a:latin typeface="+mn-lt"/>
                <a:ea typeface="+mn-ea"/>
                <a:cs typeface="+mn-cs"/>
              </a:rPr>
              <a:t>root</a:t>
            </a:r>
            <a:r>
              <a:rPr lang="zh-CN" altLang="zh-CN" sz="1200" kern="1200" dirty="0" smtClean="0">
                <a:solidFill>
                  <a:schemeClr val="tx1"/>
                </a:solidFill>
                <a:effectLst/>
                <a:latin typeface="+mn-lt"/>
                <a:ea typeface="+mn-ea"/>
                <a:cs typeface="+mn-cs"/>
              </a:rPr>
              <a:t>账号设置强密码，并指定只容许本地登录</a:t>
            </a:r>
          </a:p>
          <a:p>
            <a:r>
              <a:rPr lang="en-US" altLang="zh-CN" sz="1200" kern="1200" dirty="0" smtClean="0">
                <a:solidFill>
                  <a:schemeClr val="tx1"/>
                </a:solidFill>
                <a:effectLst/>
                <a:latin typeface="+mn-lt"/>
                <a:ea typeface="+mn-ea"/>
                <a:cs typeface="+mn-cs"/>
              </a:rPr>
              <a:t>5 </a:t>
            </a:r>
            <a:r>
              <a:rPr lang="zh-CN" altLang="zh-CN" sz="1200" kern="1200" dirty="0" smtClean="0">
                <a:solidFill>
                  <a:schemeClr val="tx1"/>
                </a:solidFill>
                <a:effectLst/>
                <a:latin typeface="+mn-lt"/>
                <a:ea typeface="+mn-ea"/>
                <a:cs typeface="+mn-cs"/>
              </a:rPr>
              <a:t>日志的处理</a:t>
            </a:r>
          </a:p>
          <a:p>
            <a:r>
              <a:rPr lang="zh-CN" altLang="zh-CN" sz="1200" kern="1200" dirty="0" smtClean="0">
                <a:solidFill>
                  <a:schemeClr val="tx1"/>
                </a:solidFill>
                <a:effectLst/>
                <a:latin typeface="+mn-lt"/>
                <a:ea typeface="+mn-ea"/>
                <a:cs typeface="+mn-cs"/>
              </a:rPr>
              <a:t>如需要可开启查询日志，查询日志会记录登录和查询语句。</a:t>
            </a:r>
          </a:p>
          <a:p>
            <a:r>
              <a:rPr lang="en-US" altLang="zh-CN" sz="1200" kern="1200" dirty="0" smtClean="0">
                <a:solidFill>
                  <a:schemeClr val="tx1"/>
                </a:solidFill>
                <a:effectLst/>
                <a:latin typeface="+mn-lt"/>
                <a:ea typeface="+mn-ea"/>
                <a:cs typeface="+mn-cs"/>
              </a:rPr>
              <a:t>6 </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进程运行账号</a:t>
            </a:r>
          </a:p>
          <a:p>
            <a:r>
              <a:rPr lang="zh-CN" altLang="zh-CN" sz="1200" kern="1200" dirty="0" smtClean="0">
                <a:solidFill>
                  <a:schemeClr val="tx1"/>
                </a:solidFill>
                <a:effectLst/>
                <a:latin typeface="+mn-lt"/>
                <a:ea typeface="+mn-ea"/>
                <a:cs typeface="+mn-cs"/>
              </a:rPr>
              <a:t>在</a:t>
            </a:r>
            <a:r>
              <a:rPr lang="en-US" altLang="zh-CN" sz="1200" kern="1200" dirty="0" smtClean="0">
                <a:solidFill>
                  <a:schemeClr val="tx1"/>
                </a:solidFill>
                <a:effectLst/>
                <a:latin typeface="+mn-lt"/>
                <a:ea typeface="+mn-ea"/>
                <a:cs typeface="+mn-cs"/>
              </a:rPr>
              <a:t>windows</a:t>
            </a:r>
            <a:r>
              <a:rPr lang="zh-CN" altLang="zh-CN" sz="1200" kern="1200" dirty="0" smtClean="0">
                <a:solidFill>
                  <a:schemeClr val="tx1"/>
                </a:solidFill>
                <a:effectLst/>
                <a:latin typeface="+mn-lt"/>
                <a:ea typeface="+mn-ea"/>
                <a:cs typeface="+mn-cs"/>
              </a:rPr>
              <a:t>下禁止使用</a:t>
            </a:r>
            <a:r>
              <a:rPr lang="en-US" altLang="zh-CN" sz="1200" kern="1200" dirty="0" smtClean="0">
                <a:solidFill>
                  <a:schemeClr val="tx1"/>
                </a:solidFill>
                <a:effectLst/>
                <a:latin typeface="+mn-lt"/>
                <a:ea typeface="+mn-ea"/>
                <a:cs typeface="+mn-cs"/>
              </a:rPr>
              <a:t>local system</a:t>
            </a:r>
            <a:r>
              <a:rPr lang="zh-CN" altLang="zh-CN" sz="1200" kern="1200" dirty="0" smtClean="0">
                <a:solidFill>
                  <a:schemeClr val="tx1"/>
                </a:solidFill>
                <a:effectLst/>
                <a:latin typeface="+mn-lt"/>
                <a:ea typeface="+mn-ea"/>
                <a:cs typeface="+mn-cs"/>
              </a:rPr>
              <a:t>来运行</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账户，可以考虑使用</a:t>
            </a:r>
            <a:r>
              <a:rPr lang="en-US" altLang="zh-CN" sz="1200" kern="1200" dirty="0" smtClean="0">
                <a:solidFill>
                  <a:schemeClr val="tx1"/>
                </a:solidFill>
                <a:effectLst/>
                <a:latin typeface="+mn-lt"/>
                <a:ea typeface="+mn-ea"/>
                <a:cs typeface="+mn-cs"/>
              </a:rPr>
              <a:t>network service</a:t>
            </a:r>
            <a:r>
              <a:rPr lang="zh-CN" altLang="zh-CN" sz="1200" kern="1200" dirty="0" smtClean="0">
                <a:solidFill>
                  <a:schemeClr val="tx1"/>
                </a:solidFill>
                <a:effectLst/>
                <a:latin typeface="+mn-lt"/>
                <a:ea typeface="+mn-ea"/>
                <a:cs typeface="+mn-cs"/>
              </a:rPr>
              <a:t>或者自己新建一个账号，但是必须给与</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程序所在目录的读取权限和</a:t>
            </a:r>
            <a:r>
              <a:rPr lang="en-US" altLang="zh-CN" sz="1200" kern="1200" dirty="0" smtClean="0">
                <a:solidFill>
                  <a:schemeClr val="tx1"/>
                </a:solidFill>
                <a:effectLst/>
                <a:latin typeface="+mn-lt"/>
                <a:ea typeface="+mn-ea"/>
                <a:cs typeface="+mn-cs"/>
              </a:rPr>
              <a:t>data</a:t>
            </a:r>
            <a:r>
              <a:rPr lang="zh-CN" altLang="zh-CN" sz="1200" kern="1200" dirty="0" smtClean="0">
                <a:solidFill>
                  <a:schemeClr val="tx1"/>
                </a:solidFill>
                <a:effectLst/>
                <a:latin typeface="+mn-lt"/>
                <a:ea typeface="+mn-ea"/>
                <a:cs typeface="+mn-cs"/>
              </a:rPr>
              <a:t>目录的读取和写入权限； 在</a:t>
            </a:r>
            <a:r>
              <a:rPr lang="en-US" altLang="zh-CN" sz="1200" kern="1200" dirty="0" err="1" smtClean="0">
                <a:solidFill>
                  <a:schemeClr val="tx1"/>
                </a:solidFill>
                <a:effectLst/>
                <a:latin typeface="+mn-lt"/>
                <a:ea typeface="+mn-ea"/>
                <a:cs typeface="+mn-cs"/>
              </a:rPr>
              <a:t>linux</a:t>
            </a:r>
            <a:r>
              <a:rPr lang="zh-CN" altLang="zh-CN" sz="1200" kern="1200" dirty="0" smtClean="0">
                <a:solidFill>
                  <a:schemeClr val="tx1"/>
                </a:solidFill>
                <a:effectLst/>
                <a:latin typeface="+mn-lt"/>
                <a:ea typeface="+mn-ea"/>
                <a:cs typeface="+mn-cs"/>
              </a:rPr>
              <a:t>下，新建一个</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账号，并在安装的时候就指定</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以</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账户来运行，给与程序所在目录的读取权限，</a:t>
            </a:r>
            <a:r>
              <a:rPr lang="en-US" altLang="zh-CN" sz="1200" kern="1200" dirty="0" smtClean="0">
                <a:solidFill>
                  <a:schemeClr val="tx1"/>
                </a:solidFill>
                <a:effectLst/>
                <a:latin typeface="+mn-lt"/>
                <a:ea typeface="+mn-ea"/>
                <a:cs typeface="+mn-cs"/>
              </a:rPr>
              <a:t>data</a:t>
            </a:r>
            <a:r>
              <a:rPr lang="zh-CN" altLang="zh-CN" sz="1200" kern="1200" dirty="0" smtClean="0">
                <a:solidFill>
                  <a:schemeClr val="tx1"/>
                </a:solidFill>
                <a:effectLst/>
                <a:latin typeface="+mn-lt"/>
                <a:ea typeface="+mn-ea"/>
                <a:cs typeface="+mn-cs"/>
              </a:rPr>
              <a:t>所在目录的读取和写入权限。</a:t>
            </a:r>
          </a:p>
          <a:p>
            <a:r>
              <a:rPr lang="en-US" altLang="zh-CN" sz="1200" kern="1200" dirty="0" smtClean="0">
                <a:solidFill>
                  <a:schemeClr val="tx1"/>
                </a:solidFill>
                <a:effectLst/>
                <a:latin typeface="+mn-lt"/>
                <a:ea typeface="+mn-ea"/>
                <a:cs typeface="+mn-cs"/>
              </a:rPr>
              <a:t>7 </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运行账号的磁盘权限</a:t>
            </a:r>
          </a:p>
          <a:p>
            <a:r>
              <a:rPr lang="en-US" altLang="zh-CN" sz="1200" kern="1200" dirty="0" smtClean="0">
                <a:solidFill>
                  <a:schemeClr val="tx1"/>
                </a:solidFill>
                <a:effectLst/>
                <a:latin typeface="+mn-lt"/>
                <a:ea typeface="+mn-ea"/>
                <a:cs typeface="+mn-cs"/>
              </a:rPr>
              <a:t>1)</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运行账号需要给予程序所在目录的读取权限，以及</a:t>
            </a:r>
            <a:r>
              <a:rPr lang="en-US" altLang="zh-CN" sz="1200" kern="1200" dirty="0" smtClean="0">
                <a:solidFill>
                  <a:schemeClr val="tx1"/>
                </a:solidFill>
                <a:effectLst/>
                <a:latin typeface="+mn-lt"/>
                <a:ea typeface="+mn-ea"/>
                <a:cs typeface="+mn-cs"/>
              </a:rPr>
              <a:t>data</a:t>
            </a:r>
            <a:r>
              <a:rPr lang="zh-CN" altLang="zh-CN" sz="1200" kern="1200" dirty="0" smtClean="0">
                <a:solidFill>
                  <a:schemeClr val="tx1"/>
                </a:solidFill>
                <a:effectLst/>
                <a:latin typeface="+mn-lt"/>
                <a:ea typeface="+mn-ea"/>
                <a:cs typeface="+mn-cs"/>
              </a:rPr>
              <a:t>目录的读取和写入权限 </a:t>
            </a:r>
          </a:p>
          <a:p>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不容许给予其他目录的写入和执行权限，特别是有网站的。 </a:t>
            </a:r>
          </a:p>
          <a:p>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取消</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运行账户对于</a:t>
            </a:r>
            <a:r>
              <a:rPr lang="en-US" altLang="zh-CN" sz="1200" kern="1200" dirty="0" err="1" smtClean="0">
                <a:solidFill>
                  <a:schemeClr val="tx1"/>
                </a:solidFill>
                <a:effectLst/>
                <a:latin typeface="+mn-lt"/>
                <a:ea typeface="+mn-ea"/>
                <a:cs typeface="+mn-cs"/>
              </a:rPr>
              <a:t>cmd</a:t>
            </a:r>
            <a:r>
              <a:rPr lang="zh-CN"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sh</a:t>
            </a:r>
            <a:r>
              <a:rPr lang="zh-CN" altLang="zh-CN" sz="1200" kern="1200" dirty="0" smtClean="0">
                <a:solidFill>
                  <a:schemeClr val="tx1"/>
                </a:solidFill>
                <a:effectLst/>
                <a:latin typeface="+mn-lt"/>
                <a:ea typeface="+mn-ea"/>
                <a:cs typeface="+mn-cs"/>
              </a:rPr>
              <a:t>等一些程序的执行权限。</a:t>
            </a:r>
          </a:p>
          <a:p>
            <a:r>
              <a:rPr lang="en-US" altLang="zh-CN" sz="1200" kern="1200" dirty="0" smtClean="0">
                <a:solidFill>
                  <a:schemeClr val="tx1"/>
                </a:solidFill>
                <a:effectLst/>
                <a:latin typeface="+mn-lt"/>
                <a:ea typeface="+mn-ea"/>
                <a:cs typeface="+mn-cs"/>
              </a:rPr>
              <a:t>8 </a:t>
            </a:r>
            <a:r>
              <a:rPr lang="zh-CN" altLang="zh-CN" sz="1200" kern="1200" dirty="0" smtClean="0">
                <a:solidFill>
                  <a:schemeClr val="tx1"/>
                </a:solidFill>
                <a:effectLst/>
                <a:latin typeface="+mn-lt"/>
                <a:ea typeface="+mn-ea"/>
                <a:cs typeface="+mn-cs"/>
              </a:rPr>
              <a:t>网站使用的</a:t>
            </a:r>
            <a:r>
              <a:rPr lang="en-US" altLang="zh-CN" sz="1200" kern="1200" dirty="0" err="1" smtClean="0">
                <a:solidFill>
                  <a:schemeClr val="tx1"/>
                </a:solidFill>
                <a:effectLst/>
                <a:latin typeface="+mn-lt"/>
                <a:ea typeface="+mn-ea"/>
                <a:cs typeface="+mn-cs"/>
              </a:rPr>
              <a:t>mysql</a:t>
            </a:r>
            <a:r>
              <a:rPr lang="zh-CN" altLang="zh-CN" sz="1200" kern="1200" dirty="0" smtClean="0">
                <a:solidFill>
                  <a:schemeClr val="tx1"/>
                </a:solidFill>
                <a:effectLst/>
                <a:latin typeface="+mn-lt"/>
                <a:ea typeface="+mn-ea"/>
                <a:cs typeface="+mn-cs"/>
              </a:rPr>
              <a:t>账户的处理</a:t>
            </a:r>
          </a:p>
          <a:p>
            <a:r>
              <a:rPr lang="zh-CN" altLang="zh-CN" sz="1200" kern="1200" dirty="0" smtClean="0">
                <a:solidFill>
                  <a:schemeClr val="tx1"/>
                </a:solidFill>
                <a:effectLst/>
                <a:latin typeface="+mn-lt"/>
                <a:ea typeface="+mn-ea"/>
                <a:cs typeface="+mn-cs"/>
              </a:rPr>
              <a:t>新建一个账户，给予账户在所使用数据库的所有权限即可。这样既能保证网站对所对应的数据库的全部操作，也能保证账户不会因为权限过高而影响安全。给予单个数据库的所有权限的账户不会拥有</a:t>
            </a:r>
            <a:r>
              <a:rPr lang="en-US" altLang="zh-CN" sz="1200" kern="1200" dirty="0" smtClean="0">
                <a:solidFill>
                  <a:schemeClr val="tx1"/>
                </a:solidFill>
                <a:effectLst/>
                <a:latin typeface="+mn-lt"/>
                <a:ea typeface="+mn-ea"/>
                <a:cs typeface="+mn-cs"/>
              </a:rPr>
              <a:t>super</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process</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file</a:t>
            </a:r>
            <a:r>
              <a:rPr lang="zh-CN" altLang="zh-CN" sz="1200" kern="1200" dirty="0" smtClean="0">
                <a:solidFill>
                  <a:schemeClr val="tx1"/>
                </a:solidFill>
                <a:effectLst/>
                <a:latin typeface="+mn-lt"/>
                <a:ea typeface="+mn-ea"/>
                <a:cs typeface="+mn-cs"/>
              </a:rPr>
              <a:t>等管理权限的。 当然，如果能很明确是的知道，我的网站需要哪些权限，还是不要多给权限，因为很多时候发布者并不知道网站需要哪些权限，我才建议上面的配置。而且我指的通用的，具体到只有几台机器，不多的情况下，我个人建议还是给予只需要的权限，具体可参考上面的表格的建议。</a:t>
            </a:r>
          </a:p>
          <a:p>
            <a:r>
              <a:rPr lang="en-US" altLang="zh-CN" sz="1200" kern="1200" dirty="0" smtClean="0">
                <a:solidFill>
                  <a:schemeClr val="tx1"/>
                </a:solidFill>
                <a:effectLst/>
                <a:latin typeface="+mn-lt"/>
                <a:ea typeface="+mn-ea"/>
                <a:cs typeface="+mn-cs"/>
              </a:rPr>
              <a:t>9 </a:t>
            </a:r>
            <a:r>
              <a:rPr lang="zh-CN" altLang="zh-CN" sz="1200" kern="1200" dirty="0" smtClean="0">
                <a:solidFill>
                  <a:schemeClr val="tx1"/>
                </a:solidFill>
                <a:effectLst/>
                <a:latin typeface="+mn-lt"/>
                <a:ea typeface="+mn-ea"/>
                <a:cs typeface="+mn-cs"/>
              </a:rPr>
              <a:t>删除无用数据库</a:t>
            </a:r>
          </a:p>
          <a:p>
            <a:r>
              <a:rPr lang="en-US" altLang="zh-CN" sz="1200" kern="1200" dirty="0" smtClean="0">
                <a:solidFill>
                  <a:schemeClr val="tx1"/>
                </a:solidFill>
                <a:effectLst/>
                <a:latin typeface="+mn-lt"/>
                <a:ea typeface="+mn-ea"/>
                <a:cs typeface="+mn-cs"/>
              </a:rPr>
              <a:t>test</a:t>
            </a:r>
            <a:r>
              <a:rPr lang="zh-CN" altLang="zh-CN" sz="1200" kern="1200" dirty="0" smtClean="0">
                <a:solidFill>
                  <a:schemeClr val="tx1"/>
                </a:solidFill>
                <a:effectLst/>
                <a:latin typeface="+mn-lt"/>
                <a:ea typeface="+mn-ea"/>
                <a:cs typeface="+mn-cs"/>
              </a:rPr>
              <a:t>数据库对新建的账户默认有权限</a:t>
            </a:r>
          </a:p>
          <a:p>
            <a:pPr rtl="0" fontAlgn="t"/>
            <a:endParaRPr lang="en-US" altLang="zh-CN" sz="1200" b="1" kern="1200" dirty="0" smtClean="0">
              <a:solidFill>
                <a:schemeClr val="tx1"/>
              </a:solidFill>
              <a:effectLst/>
              <a:latin typeface="+mn-lt"/>
              <a:ea typeface="+mn-ea"/>
              <a:cs typeface="+mn-cs"/>
            </a:endParaRPr>
          </a:p>
          <a:p>
            <a:pPr rtl="0" fontAlgn="t"/>
            <a:endParaRPr lang="en-US" altLang="zh-CN" sz="1200" b="1" kern="1200" dirty="0" smtClean="0">
              <a:solidFill>
                <a:schemeClr val="tx1"/>
              </a:solidFill>
              <a:effectLst/>
              <a:latin typeface="+mn-lt"/>
              <a:ea typeface="+mn-ea"/>
              <a:cs typeface="+mn-cs"/>
            </a:endParaRPr>
          </a:p>
          <a:p>
            <a:pPr rtl="0" fontAlgn="t"/>
            <a:endParaRPr lang="en-US" altLang="zh-CN" sz="1200" b="1" kern="1200" dirty="0" smtClean="0">
              <a:solidFill>
                <a:schemeClr val="tx1"/>
              </a:solidFill>
              <a:effectLst/>
              <a:latin typeface="+mn-lt"/>
              <a:ea typeface="+mn-ea"/>
              <a:cs typeface="+mn-cs"/>
            </a:endParaRPr>
          </a:p>
          <a:p>
            <a:pPr rtl="0" fontAlgn="t"/>
            <a:r>
              <a:rPr lang="zh-CN" altLang="zh-CN" sz="1200" b="1" kern="1200" dirty="0" smtClean="0">
                <a:solidFill>
                  <a:schemeClr val="tx1"/>
                </a:solidFill>
                <a:effectLst/>
                <a:latin typeface="+mn-lt"/>
                <a:ea typeface="+mn-ea"/>
                <a:cs typeface="+mn-cs"/>
              </a:rPr>
              <a:t>权限</a:t>
            </a:r>
            <a:endParaRPr lang="zh-CN" altLang="zh-CN" sz="1200" kern="1200" dirty="0" smtClean="0">
              <a:solidFill>
                <a:schemeClr val="tx1"/>
              </a:solidFill>
              <a:effectLst/>
              <a:latin typeface="+mn-lt"/>
              <a:ea typeface="+mn-ea"/>
              <a:cs typeface="+mn-cs"/>
            </a:endParaRPr>
          </a:p>
          <a:p>
            <a:pPr rtl="0" fontAlgn="t"/>
            <a:r>
              <a:rPr lang="zh-CN" altLang="zh-CN" sz="1200" b="1" kern="1200" dirty="0" smtClean="0">
                <a:solidFill>
                  <a:schemeClr val="tx1"/>
                </a:solidFill>
                <a:effectLst/>
                <a:latin typeface="+mn-lt"/>
                <a:ea typeface="+mn-ea"/>
                <a:cs typeface="+mn-cs"/>
              </a:rPr>
              <a:t>权限级别</a:t>
            </a:r>
            <a:endParaRPr lang="zh-CN" altLang="zh-CN" sz="1200" kern="1200" dirty="0" smtClean="0">
              <a:solidFill>
                <a:schemeClr val="tx1"/>
              </a:solidFill>
              <a:effectLst/>
              <a:latin typeface="+mn-lt"/>
              <a:ea typeface="+mn-ea"/>
              <a:cs typeface="+mn-cs"/>
            </a:endParaRPr>
          </a:p>
          <a:p>
            <a:pPr rtl="0" fontAlgn="t"/>
            <a:r>
              <a:rPr lang="zh-CN" altLang="zh-CN" sz="1200" b="1" kern="1200" dirty="0" smtClean="0">
                <a:solidFill>
                  <a:schemeClr val="tx1"/>
                </a:solidFill>
                <a:effectLst/>
                <a:latin typeface="+mn-lt"/>
                <a:ea typeface="+mn-ea"/>
                <a:cs typeface="+mn-cs"/>
              </a:rPr>
              <a:t>权限说明</a:t>
            </a:r>
            <a:endParaRPr lang="zh-CN" altLang="zh-CN" sz="1200" kern="1200" dirty="0" smtClean="0">
              <a:solidFill>
                <a:schemeClr val="tx1"/>
              </a:solidFill>
              <a:effectLst/>
              <a:latin typeface="+mn-lt"/>
              <a:ea typeface="+mn-ea"/>
              <a:cs typeface="+mn-cs"/>
            </a:endParaRPr>
          </a:p>
          <a:p>
            <a:pPr rtl="0" fontAlgn="t"/>
            <a:r>
              <a:rPr lang="en-US" altLang="zh-CN" sz="1200" kern="1200" dirty="0" smtClean="0">
                <a:solidFill>
                  <a:schemeClr val="tx1"/>
                </a:solidFill>
                <a:effectLst/>
                <a:latin typeface="+mn-lt"/>
                <a:ea typeface="+mn-ea"/>
                <a:cs typeface="+mn-cs"/>
              </a:rPr>
              <a:t>CREATE</a:t>
            </a:r>
          </a:p>
          <a:p>
            <a:pPr rtl="0" fontAlgn="t"/>
            <a:r>
              <a:rPr lang="zh-CN" altLang="zh-CN" sz="1200" kern="1200" dirty="0" smtClean="0">
                <a:solidFill>
                  <a:schemeClr val="tx1"/>
                </a:solidFill>
                <a:effectLst/>
                <a:latin typeface="+mn-lt"/>
                <a:ea typeface="+mn-ea"/>
                <a:cs typeface="+mn-cs"/>
              </a:rPr>
              <a:t>数据库、表或索引</a:t>
            </a:r>
          </a:p>
          <a:p>
            <a:pPr rtl="0" fontAlgn="t"/>
            <a:r>
              <a:rPr lang="zh-CN" altLang="zh-CN" sz="1200" kern="1200" dirty="0" smtClean="0">
                <a:solidFill>
                  <a:schemeClr val="tx1"/>
                </a:solidFill>
                <a:effectLst/>
                <a:latin typeface="+mn-lt"/>
                <a:ea typeface="+mn-ea"/>
                <a:cs typeface="+mn-cs"/>
              </a:rPr>
              <a:t>创建数据库、表或索引权限</a:t>
            </a:r>
          </a:p>
          <a:p>
            <a:pPr rtl="0" fontAlgn="t"/>
            <a:r>
              <a:rPr lang="en-US" altLang="zh-CN" sz="1200" kern="1200" dirty="0" smtClean="0">
                <a:solidFill>
                  <a:schemeClr val="tx1"/>
                </a:solidFill>
                <a:effectLst/>
                <a:latin typeface="+mn-lt"/>
                <a:ea typeface="+mn-ea"/>
                <a:cs typeface="+mn-cs"/>
              </a:rPr>
              <a:t>DROP</a:t>
            </a:r>
          </a:p>
          <a:p>
            <a:pPr rtl="0" fontAlgn="t"/>
            <a:r>
              <a:rPr lang="zh-CN" altLang="zh-CN" sz="1200" kern="1200" dirty="0" smtClean="0">
                <a:solidFill>
                  <a:schemeClr val="tx1"/>
                </a:solidFill>
                <a:effectLst/>
                <a:latin typeface="+mn-lt"/>
                <a:ea typeface="+mn-ea"/>
                <a:cs typeface="+mn-cs"/>
              </a:rPr>
              <a:t>数据库或表</a:t>
            </a:r>
          </a:p>
          <a:p>
            <a:pPr rtl="0" fontAlgn="t"/>
            <a:r>
              <a:rPr lang="zh-CN" altLang="zh-CN" sz="1200" kern="1200" dirty="0" smtClean="0">
                <a:solidFill>
                  <a:schemeClr val="tx1"/>
                </a:solidFill>
                <a:effectLst/>
                <a:latin typeface="+mn-lt"/>
                <a:ea typeface="+mn-ea"/>
                <a:cs typeface="+mn-cs"/>
              </a:rPr>
              <a:t>删除数据库或表权限</a:t>
            </a:r>
          </a:p>
          <a:p>
            <a:pPr rtl="0" fontAlgn="t"/>
            <a:r>
              <a:rPr lang="en-US" altLang="zh-CN" sz="1200" kern="1200" dirty="0" smtClean="0">
                <a:solidFill>
                  <a:schemeClr val="tx1"/>
                </a:solidFill>
                <a:effectLst/>
                <a:latin typeface="+mn-lt"/>
                <a:ea typeface="+mn-ea"/>
                <a:cs typeface="+mn-cs"/>
              </a:rPr>
              <a:t>GRANT OPTION</a:t>
            </a:r>
          </a:p>
          <a:p>
            <a:pPr rtl="0" fontAlgn="t"/>
            <a:r>
              <a:rPr lang="zh-CN" altLang="zh-CN" sz="1200" kern="1200" dirty="0" smtClean="0">
                <a:solidFill>
                  <a:schemeClr val="tx1"/>
                </a:solidFill>
                <a:effectLst/>
                <a:latin typeface="+mn-lt"/>
                <a:ea typeface="+mn-ea"/>
                <a:cs typeface="+mn-cs"/>
              </a:rPr>
              <a:t>数据库、表或保存的程序</a:t>
            </a:r>
          </a:p>
          <a:p>
            <a:pPr rtl="0" fontAlgn="t"/>
            <a:r>
              <a:rPr lang="zh-CN" altLang="zh-CN" sz="1200" kern="1200" dirty="0" smtClean="0">
                <a:solidFill>
                  <a:schemeClr val="tx1"/>
                </a:solidFill>
                <a:effectLst/>
                <a:latin typeface="+mn-lt"/>
                <a:ea typeface="+mn-ea"/>
                <a:cs typeface="+mn-cs"/>
              </a:rPr>
              <a:t>赋予权限选项</a:t>
            </a:r>
          </a:p>
          <a:p>
            <a:pPr rtl="0" fontAlgn="t"/>
            <a:r>
              <a:rPr lang="en-US" altLang="zh-CN" sz="1200" kern="1200" dirty="0" smtClean="0">
                <a:solidFill>
                  <a:schemeClr val="tx1"/>
                </a:solidFill>
                <a:effectLst/>
                <a:latin typeface="+mn-lt"/>
                <a:ea typeface="+mn-ea"/>
                <a:cs typeface="+mn-cs"/>
              </a:rPr>
              <a:t>REFERENCES</a:t>
            </a:r>
          </a:p>
          <a:p>
            <a:pPr rtl="0" fontAlgn="t"/>
            <a:r>
              <a:rPr lang="zh-CN" altLang="zh-CN" sz="1200" kern="1200" dirty="0" smtClean="0">
                <a:solidFill>
                  <a:schemeClr val="tx1"/>
                </a:solidFill>
                <a:effectLst/>
                <a:latin typeface="+mn-lt"/>
                <a:ea typeface="+mn-ea"/>
                <a:cs typeface="+mn-cs"/>
              </a:rPr>
              <a:t>数据库或表</a:t>
            </a:r>
          </a:p>
          <a:p>
            <a:pPr rtl="0" fontAlgn="t"/>
            <a:r>
              <a:rPr lang="zh-CN" altLang="zh-CN" sz="1200" kern="1200" dirty="0" smtClean="0">
                <a:solidFill>
                  <a:schemeClr val="tx1"/>
                </a:solidFill>
                <a:effectLst/>
                <a:latin typeface="+mn-lt"/>
                <a:ea typeface="+mn-ea"/>
                <a:cs typeface="+mn-cs"/>
              </a:rPr>
              <a:t> </a:t>
            </a:r>
          </a:p>
          <a:p>
            <a:pPr rtl="0" fontAlgn="t"/>
            <a:r>
              <a:rPr lang="en-US" altLang="zh-CN" sz="1200" kern="1200" dirty="0" smtClean="0">
                <a:solidFill>
                  <a:schemeClr val="tx1"/>
                </a:solidFill>
                <a:effectLst/>
                <a:latin typeface="+mn-lt"/>
                <a:ea typeface="+mn-ea"/>
                <a:cs typeface="+mn-cs"/>
              </a:rPr>
              <a:t>ALTER</a:t>
            </a:r>
          </a:p>
          <a:p>
            <a:pPr rtl="0" fontAlgn="t"/>
            <a:r>
              <a:rPr lang="zh-CN" altLang="zh-CN" sz="1200" kern="1200" dirty="0" smtClean="0">
                <a:solidFill>
                  <a:schemeClr val="tx1"/>
                </a:solidFill>
                <a:effectLst/>
                <a:latin typeface="+mn-lt"/>
                <a:ea typeface="+mn-ea"/>
                <a:cs typeface="+mn-cs"/>
              </a:rPr>
              <a:t>表</a:t>
            </a:r>
          </a:p>
          <a:p>
            <a:pPr rtl="0" fontAlgn="t"/>
            <a:r>
              <a:rPr lang="zh-CN" altLang="zh-CN" sz="1200" kern="1200" dirty="0" smtClean="0">
                <a:solidFill>
                  <a:schemeClr val="tx1"/>
                </a:solidFill>
                <a:effectLst/>
                <a:latin typeface="+mn-lt"/>
                <a:ea typeface="+mn-ea"/>
                <a:cs typeface="+mn-cs"/>
              </a:rPr>
              <a:t>更改表，比如添加字段、索引等</a:t>
            </a:r>
          </a:p>
          <a:p>
            <a:pPr rtl="0" fontAlgn="t"/>
            <a:r>
              <a:rPr lang="en-US" altLang="zh-CN" sz="1200" kern="1200" dirty="0" smtClean="0">
                <a:solidFill>
                  <a:schemeClr val="tx1"/>
                </a:solidFill>
                <a:effectLst/>
                <a:latin typeface="+mn-lt"/>
                <a:ea typeface="+mn-ea"/>
                <a:cs typeface="+mn-cs"/>
              </a:rPr>
              <a:t>DELETE</a:t>
            </a:r>
          </a:p>
          <a:p>
            <a:pPr rtl="0" fontAlgn="t"/>
            <a:r>
              <a:rPr lang="zh-CN" altLang="zh-CN" sz="1200" kern="1200" dirty="0" smtClean="0">
                <a:solidFill>
                  <a:schemeClr val="tx1"/>
                </a:solidFill>
                <a:effectLst/>
                <a:latin typeface="+mn-lt"/>
                <a:ea typeface="+mn-ea"/>
                <a:cs typeface="+mn-cs"/>
              </a:rPr>
              <a:t>表</a:t>
            </a:r>
          </a:p>
          <a:p>
            <a:pPr rtl="0" fontAlgn="t"/>
            <a:r>
              <a:rPr lang="zh-CN" altLang="zh-CN" sz="1200" kern="1200" dirty="0" smtClean="0">
                <a:solidFill>
                  <a:schemeClr val="tx1"/>
                </a:solidFill>
                <a:effectLst/>
                <a:latin typeface="+mn-lt"/>
                <a:ea typeface="+mn-ea"/>
                <a:cs typeface="+mn-cs"/>
              </a:rPr>
              <a:t>删除数据权限</a:t>
            </a:r>
          </a:p>
          <a:p>
            <a:pPr rtl="0" fontAlgn="t"/>
            <a:r>
              <a:rPr lang="en-US" altLang="zh-CN" sz="1200" kern="1200" dirty="0" smtClean="0">
                <a:solidFill>
                  <a:schemeClr val="tx1"/>
                </a:solidFill>
                <a:effectLst/>
                <a:latin typeface="+mn-lt"/>
                <a:ea typeface="+mn-ea"/>
                <a:cs typeface="+mn-cs"/>
              </a:rPr>
              <a:t>INDEX</a:t>
            </a:r>
          </a:p>
          <a:p>
            <a:pPr rtl="0" fontAlgn="t"/>
            <a:r>
              <a:rPr lang="zh-CN" altLang="zh-CN" sz="1200" kern="1200" dirty="0" smtClean="0">
                <a:solidFill>
                  <a:schemeClr val="tx1"/>
                </a:solidFill>
                <a:effectLst/>
                <a:latin typeface="+mn-lt"/>
                <a:ea typeface="+mn-ea"/>
                <a:cs typeface="+mn-cs"/>
              </a:rPr>
              <a:t>表</a:t>
            </a:r>
          </a:p>
          <a:p>
            <a:pPr rtl="0" fontAlgn="t"/>
            <a:r>
              <a:rPr lang="zh-CN" altLang="zh-CN" sz="1200" kern="1200" dirty="0" smtClean="0">
                <a:solidFill>
                  <a:schemeClr val="tx1"/>
                </a:solidFill>
                <a:effectLst/>
                <a:latin typeface="+mn-lt"/>
                <a:ea typeface="+mn-ea"/>
                <a:cs typeface="+mn-cs"/>
              </a:rPr>
              <a:t>索引权限</a:t>
            </a:r>
          </a:p>
          <a:p>
            <a:pPr rtl="0" fontAlgn="t"/>
            <a:r>
              <a:rPr lang="en-US" altLang="zh-CN" sz="1200" kern="1200" dirty="0" smtClean="0">
                <a:solidFill>
                  <a:schemeClr val="tx1"/>
                </a:solidFill>
                <a:effectLst/>
                <a:latin typeface="+mn-lt"/>
                <a:ea typeface="+mn-ea"/>
                <a:cs typeface="+mn-cs"/>
              </a:rPr>
              <a:t>INSERT</a:t>
            </a:r>
          </a:p>
          <a:p>
            <a:pPr rtl="0" fontAlgn="t"/>
            <a:r>
              <a:rPr lang="zh-CN" altLang="zh-CN" sz="1200" kern="1200" dirty="0" smtClean="0">
                <a:solidFill>
                  <a:schemeClr val="tx1"/>
                </a:solidFill>
                <a:effectLst/>
                <a:latin typeface="+mn-lt"/>
                <a:ea typeface="+mn-ea"/>
                <a:cs typeface="+mn-cs"/>
              </a:rPr>
              <a:t>表</a:t>
            </a:r>
          </a:p>
          <a:p>
            <a:pPr rtl="0" fontAlgn="t"/>
            <a:r>
              <a:rPr lang="zh-CN" altLang="zh-CN" sz="1200" kern="1200" dirty="0" smtClean="0">
                <a:solidFill>
                  <a:schemeClr val="tx1"/>
                </a:solidFill>
                <a:effectLst/>
                <a:latin typeface="+mn-lt"/>
                <a:ea typeface="+mn-ea"/>
                <a:cs typeface="+mn-cs"/>
              </a:rPr>
              <a:t>插入权限</a:t>
            </a:r>
          </a:p>
          <a:p>
            <a:pPr rtl="0" fontAlgn="t"/>
            <a:r>
              <a:rPr lang="en-US" altLang="zh-CN" sz="1200" kern="1200" dirty="0" smtClean="0">
                <a:solidFill>
                  <a:schemeClr val="tx1"/>
                </a:solidFill>
                <a:effectLst/>
                <a:latin typeface="+mn-lt"/>
                <a:ea typeface="+mn-ea"/>
                <a:cs typeface="+mn-cs"/>
              </a:rPr>
              <a:t>SELECT</a:t>
            </a:r>
          </a:p>
          <a:p>
            <a:pPr rtl="0" fontAlgn="t"/>
            <a:r>
              <a:rPr lang="zh-CN" altLang="zh-CN" sz="1200" kern="1200" dirty="0" smtClean="0">
                <a:solidFill>
                  <a:schemeClr val="tx1"/>
                </a:solidFill>
                <a:effectLst/>
                <a:latin typeface="+mn-lt"/>
                <a:ea typeface="+mn-ea"/>
                <a:cs typeface="+mn-cs"/>
              </a:rPr>
              <a:t>表</a:t>
            </a:r>
          </a:p>
          <a:p>
            <a:pPr rtl="0" fontAlgn="t"/>
            <a:r>
              <a:rPr lang="zh-CN" altLang="zh-CN" sz="1200" kern="1200" dirty="0" smtClean="0">
                <a:solidFill>
                  <a:schemeClr val="tx1"/>
                </a:solidFill>
                <a:effectLst/>
                <a:latin typeface="+mn-lt"/>
                <a:ea typeface="+mn-ea"/>
                <a:cs typeface="+mn-cs"/>
              </a:rPr>
              <a:t>查询权限</a:t>
            </a:r>
          </a:p>
          <a:p>
            <a:pPr rtl="0" fontAlgn="t"/>
            <a:r>
              <a:rPr lang="en-US" altLang="zh-CN" sz="1200" kern="1200" dirty="0" smtClean="0">
                <a:solidFill>
                  <a:schemeClr val="tx1"/>
                </a:solidFill>
                <a:effectLst/>
                <a:latin typeface="+mn-lt"/>
                <a:ea typeface="+mn-ea"/>
                <a:cs typeface="+mn-cs"/>
              </a:rPr>
              <a:t>UPDATE</a:t>
            </a:r>
          </a:p>
          <a:p>
            <a:pPr rtl="0" fontAlgn="t"/>
            <a:r>
              <a:rPr lang="zh-CN" altLang="zh-CN" sz="1200" kern="1200" dirty="0" smtClean="0">
                <a:solidFill>
                  <a:schemeClr val="tx1"/>
                </a:solidFill>
                <a:effectLst/>
                <a:latin typeface="+mn-lt"/>
                <a:ea typeface="+mn-ea"/>
                <a:cs typeface="+mn-cs"/>
              </a:rPr>
              <a:t>表</a:t>
            </a:r>
          </a:p>
          <a:p>
            <a:pPr rtl="0" fontAlgn="t"/>
            <a:r>
              <a:rPr lang="zh-CN" altLang="zh-CN" sz="1200" kern="1200" dirty="0" smtClean="0">
                <a:solidFill>
                  <a:schemeClr val="tx1"/>
                </a:solidFill>
                <a:effectLst/>
                <a:latin typeface="+mn-lt"/>
                <a:ea typeface="+mn-ea"/>
                <a:cs typeface="+mn-cs"/>
              </a:rPr>
              <a:t>更新权限</a:t>
            </a:r>
          </a:p>
          <a:p>
            <a:pPr rtl="0" fontAlgn="t"/>
            <a:r>
              <a:rPr lang="en-US" altLang="zh-CN" sz="1200" kern="1200" dirty="0" smtClean="0">
                <a:solidFill>
                  <a:schemeClr val="tx1"/>
                </a:solidFill>
                <a:effectLst/>
                <a:latin typeface="+mn-lt"/>
                <a:ea typeface="+mn-ea"/>
                <a:cs typeface="+mn-cs"/>
              </a:rPr>
              <a:t>CREATE VIEW</a:t>
            </a:r>
          </a:p>
          <a:p>
            <a:pPr rtl="0" fontAlgn="t"/>
            <a:r>
              <a:rPr lang="zh-CN" altLang="zh-CN" sz="1200" kern="1200" dirty="0" smtClean="0">
                <a:solidFill>
                  <a:schemeClr val="tx1"/>
                </a:solidFill>
                <a:effectLst/>
                <a:latin typeface="+mn-lt"/>
                <a:ea typeface="+mn-ea"/>
                <a:cs typeface="+mn-cs"/>
              </a:rPr>
              <a:t>视图</a:t>
            </a:r>
          </a:p>
          <a:p>
            <a:pPr rtl="0" fontAlgn="t"/>
            <a:r>
              <a:rPr lang="zh-CN" altLang="zh-CN" sz="1200" kern="1200" dirty="0" smtClean="0">
                <a:solidFill>
                  <a:schemeClr val="tx1"/>
                </a:solidFill>
                <a:effectLst/>
                <a:latin typeface="+mn-lt"/>
                <a:ea typeface="+mn-ea"/>
                <a:cs typeface="+mn-cs"/>
              </a:rPr>
              <a:t>创建视图权限</a:t>
            </a:r>
          </a:p>
          <a:p>
            <a:pPr rtl="0" fontAlgn="t"/>
            <a:r>
              <a:rPr lang="en-US" altLang="zh-CN" sz="1200" kern="1200" dirty="0" smtClean="0">
                <a:solidFill>
                  <a:schemeClr val="tx1"/>
                </a:solidFill>
                <a:effectLst/>
                <a:latin typeface="+mn-lt"/>
                <a:ea typeface="+mn-ea"/>
                <a:cs typeface="+mn-cs"/>
              </a:rPr>
              <a:t>SHOW VIEW</a:t>
            </a:r>
          </a:p>
          <a:p>
            <a:pPr rtl="0" fontAlgn="t"/>
            <a:r>
              <a:rPr lang="zh-CN" altLang="zh-CN" sz="1200" kern="1200" dirty="0" smtClean="0">
                <a:solidFill>
                  <a:schemeClr val="tx1"/>
                </a:solidFill>
                <a:effectLst/>
                <a:latin typeface="+mn-lt"/>
                <a:ea typeface="+mn-ea"/>
                <a:cs typeface="+mn-cs"/>
              </a:rPr>
              <a:t>视图</a:t>
            </a:r>
          </a:p>
          <a:p>
            <a:pPr rtl="0" fontAlgn="t"/>
            <a:r>
              <a:rPr lang="zh-CN" altLang="zh-CN" sz="1200" kern="1200" dirty="0" smtClean="0">
                <a:solidFill>
                  <a:schemeClr val="tx1"/>
                </a:solidFill>
                <a:effectLst/>
                <a:latin typeface="+mn-lt"/>
                <a:ea typeface="+mn-ea"/>
                <a:cs typeface="+mn-cs"/>
              </a:rPr>
              <a:t>查看视图权限</a:t>
            </a:r>
          </a:p>
          <a:p>
            <a:pPr rtl="0" fontAlgn="t"/>
            <a:r>
              <a:rPr lang="en-US" altLang="zh-CN" sz="1200" kern="1200" dirty="0" smtClean="0">
                <a:solidFill>
                  <a:schemeClr val="tx1"/>
                </a:solidFill>
                <a:effectLst/>
                <a:latin typeface="+mn-lt"/>
                <a:ea typeface="+mn-ea"/>
                <a:cs typeface="+mn-cs"/>
              </a:rPr>
              <a:t>ALTER ROUTINE</a:t>
            </a:r>
          </a:p>
          <a:p>
            <a:pPr rtl="0" fontAlgn="t"/>
            <a:r>
              <a:rPr lang="zh-CN" altLang="zh-CN" sz="1200" kern="1200" dirty="0" smtClean="0">
                <a:solidFill>
                  <a:schemeClr val="tx1"/>
                </a:solidFill>
                <a:effectLst/>
                <a:latin typeface="+mn-lt"/>
                <a:ea typeface="+mn-ea"/>
                <a:cs typeface="+mn-cs"/>
              </a:rPr>
              <a:t>存储过程</a:t>
            </a:r>
          </a:p>
          <a:p>
            <a:pPr rtl="0" fontAlgn="t"/>
            <a:r>
              <a:rPr lang="zh-CN" altLang="zh-CN" sz="1200" kern="1200" dirty="0" smtClean="0">
                <a:solidFill>
                  <a:schemeClr val="tx1"/>
                </a:solidFill>
                <a:effectLst/>
                <a:latin typeface="+mn-lt"/>
                <a:ea typeface="+mn-ea"/>
                <a:cs typeface="+mn-cs"/>
              </a:rPr>
              <a:t>更改存储过程权限</a:t>
            </a:r>
          </a:p>
          <a:p>
            <a:pPr rtl="0" fontAlgn="t"/>
            <a:r>
              <a:rPr lang="en-US" altLang="zh-CN" sz="1200" kern="1200" dirty="0" smtClean="0">
                <a:solidFill>
                  <a:schemeClr val="tx1"/>
                </a:solidFill>
                <a:effectLst/>
                <a:latin typeface="+mn-lt"/>
                <a:ea typeface="+mn-ea"/>
                <a:cs typeface="+mn-cs"/>
              </a:rPr>
              <a:t>CREATE ROUTINE</a:t>
            </a:r>
          </a:p>
          <a:p>
            <a:pPr rtl="0" fontAlgn="t"/>
            <a:r>
              <a:rPr lang="zh-CN" altLang="zh-CN" sz="1200" kern="1200" dirty="0" smtClean="0">
                <a:solidFill>
                  <a:schemeClr val="tx1"/>
                </a:solidFill>
                <a:effectLst/>
                <a:latin typeface="+mn-lt"/>
                <a:ea typeface="+mn-ea"/>
                <a:cs typeface="+mn-cs"/>
              </a:rPr>
              <a:t>存储过程</a:t>
            </a:r>
          </a:p>
          <a:p>
            <a:pPr rtl="0" fontAlgn="t"/>
            <a:r>
              <a:rPr lang="zh-CN" altLang="zh-CN" sz="1200" kern="1200" dirty="0" smtClean="0">
                <a:solidFill>
                  <a:schemeClr val="tx1"/>
                </a:solidFill>
                <a:effectLst/>
                <a:latin typeface="+mn-lt"/>
                <a:ea typeface="+mn-ea"/>
                <a:cs typeface="+mn-cs"/>
              </a:rPr>
              <a:t>创建存储过程权限</a:t>
            </a:r>
          </a:p>
          <a:p>
            <a:pPr rtl="0" fontAlgn="t"/>
            <a:r>
              <a:rPr lang="en-US" altLang="zh-CN" sz="1200" kern="1200" dirty="0" smtClean="0">
                <a:solidFill>
                  <a:schemeClr val="tx1"/>
                </a:solidFill>
                <a:effectLst/>
                <a:latin typeface="+mn-lt"/>
                <a:ea typeface="+mn-ea"/>
                <a:cs typeface="+mn-cs"/>
              </a:rPr>
              <a:t>EXECUTE</a:t>
            </a:r>
          </a:p>
          <a:p>
            <a:pPr rtl="0" fontAlgn="t"/>
            <a:r>
              <a:rPr lang="zh-CN" altLang="zh-CN" sz="1200" kern="1200" dirty="0" smtClean="0">
                <a:solidFill>
                  <a:schemeClr val="tx1"/>
                </a:solidFill>
                <a:effectLst/>
                <a:latin typeface="+mn-lt"/>
                <a:ea typeface="+mn-ea"/>
                <a:cs typeface="+mn-cs"/>
              </a:rPr>
              <a:t>存储过程</a:t>
            </a:r>
          </a:p>
          <a:p>
            <a:pPr rtl="0" fontAlgn="t"/>
            <a:r>
              <a:rPr lang="zh-CN" altLang="zh-CN" sz="1200" kern="1200" dirty="0" smtClean="0">
                <a:solidFill>
                  <a:schemeClr val="tx1"/>
                </a:solidFill>
                <a:effectLst/>
                <a:latin typeface="+mn-lt"/>
                <a:ea typeface="+mn-ea"/>
                <a:cs typeface="+mn-cs"/>
              </a:rPr>
              <a:t>执行存储过程权限</a:t>
            </a:r>
          </a:p>
          <a:p>
            <a:pPr rtl="0" fontAlgn="t"/>
            <a:r>
              <a:rPr lang="en-US" altLang="zh-CN" sz="1200" kern="1200" dirty="0" smtClean="0">
                <a:solidFill>
                  <a:schemeClr val="tx1"/>
                </a:solidFill>
                <a:effectLst/>
                <a:latin typeface="+mn-lt"/>
                <a:ea typeface="+mn-ea"/>
                <a:cs typeface="+mn-cs"/>
              </a:rPr>
              <a:t>FILE</a:t>
            </a:r>
          </a:p>
          <a:p>
            <a:pPr rtl="0" fontAlgn="t"/>
            <a:r>
              <a:rPr lang="zh-CN" altLang="zh-CN" sz="1200" kern="1200" dirty="0" smtClean="0">
                <a:solidFill>
                  <a:schemeClr val="tx1"/>
                </a:solidFill>
                <a:effectLst/>
                <a:latin typeface="+mn-lt"/>
                <a:ea typeface="+mn-ea"/>
                <a:cs typeface="+mn-cs"/>
              </a:rPr>
              <a:t>服务器主机上的文件访问</a:t>
            </a:r>
          </a:p>
          <a:p>
            <a:pPr rtl="0" fontAlgn="t"/>
            <a:r>
              <a:rPr lang="zh-CN" altLang="zh-CN" sz="1200" kern="1200" dirty="0" smtClean="0">
                <a:solidFill>
                  <a:schemeClr val="tx1"/>
                </a:solidFill>
                <a:effectLst/>
                <a:latin typeface="+mn-lt"/>
                <a:ea typeface="+mn-ea"/>
                <a:cs typeface="+mn-cs"/>
              </a:rPr>
              <a:t>文件访问权限</a:t>
            </a:r>
          </a:p>
          <a:p>
            <a:pPr rtl="0" fontAlgn="t"/>
            <a:r>
              <a:rPr lang="en-US" altLang="zh-CN" sz="1200" kern="1200" dirty="0" smtClean="0">
                <a:solidFill>
                  <a:schemeClr val="tx1"/>
                </a:solidFill>
                <a:effectLst/>
                <a:latin typeface="+mn-lt"/>
                <a:ea typeface="+mn-ea"/>
                <a:cs typeface="+mn-cs"/>
              </a:rPr>
              <a:t>CREATE TEMPORARY TABLES</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创建临时表权限</a:t>
            </a:r>
          </a:p>
          <a:p>
            <a:pPr rtl="0" fontAlgn="t"/>
            <a:r>
              <a:rPr lang="en-US" altLang="zh-CN" sz="1200" kern="1200" dirty="0" smtClean="0">
                <a:solidFill>
                  <a:schemeClr val="tx1"/>
                </a:solidFill>
                <a:effectLst/>
                <a:latin typeface="+mn-lt"/>
                <a:ea typeface="+mn-ea"/>
                <a:cs typeface="+mn-cs"/>
              </a:rPr>
              <a:t>LOCK TABLES</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锁表权限</a:t>
            </a:r>
          </a:p>
          <a:p>
            <a:pPr rtl="0" fontAlgn="t"/>
            <a:r>
              <a:rPr lang="en-US" altLang="zh-CN" sz="1200" kern="1200" dirty="0" smtClean="0">
                <a:solidFill>
                  <a:schemeClr val="tx1"/>
                </a:solidFill>
                <a:effectLst/>
                <a:latin typeface="+mn-lt"/>
                <a:ea typeface="+mn-ea"/>
                <a:cs typeface="+mn-cs"/>
              </a:rPr>
              <a:t>CREATE USER</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创建用户权限</a:t>
            </a:r>
          </a:p>
          <a:p>
            <a:pPr rtl="0" fontAlgn="t"/>
            <a:r>
              <a:rPr lang="en-US" altLang="zh-CN" sz="1200" kern="1200" dirty="0" smtClean="0">
                <a:solidFill>
                  <a:schemeClr val="tx1"/>
                </a:solidFill>
                <a:effectLst/>
                <a:latin typeface="+mn-lt"/>
                <a:ea typeface="+mn-ea"/>
                <a:cs typeface="+mn-cs"/>
              </a:rPr>
              <a:t>PROCESS</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查看进程权限</a:t>
            </a:r>
          </a:p>
          <a:p>
            <a:pPr rtl="0" fontAlgn="t"/>
            <a:r>
              <a:rPr lang="en-US" altLang="zh-CN" sz="1200" kern="1200" dirty="0" smtClean="0">
                <a:solidFill>
                  <a:schemeClr val="tx1"/>
                </a:solidFill>
                <a:effectLst/>
                <a:latin typeface="+mn-lt"/>
                <a:ea typeface="+mn-ea"/>
                <a:cs typeface="+mn-cs"/>
              </a:rPr>
              <a:t>RELOAD</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执行</a:t>
            </a:r>
            <a:r>
              <a:rPr lang="en-US" altLang="zh-CN" sz="1200" kern="1200" dirty="0" smtClean="0">
                <a:solidFill>
                  <a:schemeClr val="tx1"/>
                </a:solidFill>
                <a:effectLst/>
                <a:latin typeface="+mn-lt"/>
                <a:ea typeface="+mn-ea"/>
                <a:cs typeface="+mn-cs"/>
              </a:rPr>
              <a:t>flush-hosts, flush-logs, flush-privileges, flush-status, flush-tables, flush-threads, refresh, reload</a:t>
            </a:r>
            <a:r>
              <a:rPr lang="zh-CN" altLang="zh-CN" sz="1200" kern="1200" dirty="0" smtClean="0">
                <a:solidFill>
                  <a:schemeClr val="tx1"/>
                </a:solidFill>
                <a:effectLst/>
                <a:latin typeface="+mn-lt"/>
                <a:ea typeface="+mn-ea"/>
                <a:cs typeface="+mn-cs"/>
              </a:rPr>
              <a:t>等命令的权限</a:t>
            </a:r>
          </a:p>
          <a:p>
            <a:pPr rtl="0" fontAlgn="t"/>
            <a:r>
              <a:rPr lang="en-US" altLang="zh-CN" sz="1200" kern="1200" dirty="0" smtClean="0">
                <a:solidFill>
                  <a:schemeClr val="tx1"/>
                </a:solidFill>
                <a:effectLst/>
                <a:latin typeface="+mn-lt"/>
                <a:ea typeface="+mn-ea"/>
                <a:cs typeface="+mn-cs"/>
              </a:rPr>
              <a:t>REPLICATION CLIENT</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复制权限</a:t>
            </a:r>
          </a:p>
          <a:p>
            <a:pPr rtl="0" fontAlgn="t"/>
            <a:r>
              <a:rPr lang="en-US" altLang="zh-CN" sz="1200" kern="1200" dirty="0" smtClean="0">
                <a:solidFill>
                  <a:schemeClr val="tx1"/>
                </a:solidFill>
                <a:effectLst/>
                <a:latin typeface="+mn-lt"/>
                <a:ea typeface="+mn-ea"/>
                <a:cs typeface="+mn-cs"/>
              </a:rPr>
              <a:t>REPLICATION SLAVE</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复制权限</a:t>
            </a:r>
          </a:p>
          <a:p>
            <a:pPr rtl="0" fontAlgn="t"/>
            <a:r>
              <a:rPr lang="en-US" altLang="zh-CN" sz="1200" kern="1200" dirty="0" smtClean="0">
                <a:solidFill>
                  <a:schemeClr val="tx1"/>
                </a:solidFill>
                <a:effectLst/>
                <a:latin typeface="+mn-lt"/>
                <a:ea typeface="+mn-ea"/>
                <a:cs typeface="+mn-cs"/>
              </a:rPr>
              <a:t>SHOW DATABASES</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查看数据库权限</a:t>
            </a:r>
          </a:p>
          <a:p>
            <a:pPr rtl="0" fontAlgn="t"/>
            <a:r>
              <a:rPr lang="en-US" altLang="zh-CN" sz="1200" kern="1200" dirty="0" smtClean="0">
                <a:solidFill>
                  <a:schemeClr val="tx1"/>
                </a:solidFill>
                <a:effectLst/>
                <a:latin typeface="+mn-lt"/>
                <a:ea typeface="+mn-ea"/>
                <a:cs typeface="+mn-cs"/>
              </a:rPr>
              <a:t>SHUTDOWN</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关闭数据库权限</a:t>
            </a:r>
          </a:p>
          <a:p>
            <a:pPr rtl="0" fontAlgn="t"/>
            <a:r>
              <a:rPr lang="en-US" altLang="zh-CN" sz="1200" kern="1200" dirty="0" smtClean="0">
                <a:solidFill>
                  <a:schemeClr val="tx1"/>
                </a:solidFill>
                <a:effectLst/>
                <a:latin typeface="+mn-lt"/>
                <a:ea typeface="+mn-ea"/>
                <a:cs typeface="+mn-cs"/>
              </a:rPr>
              <a:t>SUPER</a:t>
            </a:r>
          </a:p>
          <a:p>
            <a:pPr rtl="0" fontAlgn="t"/>
            <a:r>
              <a:rPr lang="zh-CN" altLang="zh-CN" sz="1200" kern="1200" dirty="0" smtClean="0">
                <a:solidFill>
                  <a:schemeClr val="tx1"/>
                </a:solidFill>
                <a:effectLst/>
                <a:latin typeface="+mn-lt"/>
                <a:ea typeface="+mn-ea"/>
                <a:cs typeface="+mn-cs"/>
              </a:rPr>
              <a:t>服务器管理</a:t>
            </a:r>
          </a:p>
          <a:p>
            <a:pPr rtl="0" fontAlgn="t"/>
            <a:r>
              <a:rPr lang="zh-CN" altLang="zh-CN" sz="1200" kern="1200" dirty="0" smtClean="0">
                <a:solidFill>
                  <a:schemeClr val="tx1"/>
                </a:solidFill>
                <a:effectLst/>
                <a:latin typeface="+mn-lt"/>
                <a:ea typeface="+mn-ea"/>
                <a:cs typeface="+mn-cs"/>
              </a:rPr>
              <a:t>执行</a:t>
            </a:r>
            <a:r>
              <a:rPr lang="en-US" altLang="zh-CN" sz="1200" kern="1200" dirty="0" smtClean="0">
                <a:solidFill>
                  <a:schemeClr val="tx1"/>
                </a:solidFill>
                <a:effectLst/>
                <a:latin typeface="+mn-lt"/>
                <a:ea typeface="+mn-ea"/>
                <a:cs typeface="+mn-cs"/>
              </a:rPr>
              <a:t>kill</a:t>
            </a:r>
            <a:r>
              <a:rPr lang="zh-CN" altLang="zh-CN" sz="1200" kern="1200" dirty="0" smtClean="0">
                <a:solidFill>
                  <a:schemeClr val="tx1"/>
                </a:solidFill>
                <a:effectLst/>
                <a:latin typeface="+mn-lt"/>
                <a:ea typeface="+mn-ea"/>
                <a:cs typeface="+mn-cs"/>
              </a:rPr>
              <a:t>线程权限</a:t>
            </a:r>
          </a:p>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19</a:t>
            </a:fld>
            <a:endParaRPr kumimoji="1" lang="zh-CN" altLang="en-US"/>
          </a:p>
        </p:txBody>
      </p:sp>
    </p:spTree>
    <p:extLst>
      <p:ext uri="{BB962C8B-B14F-4D97-AF65-F5344CB8AC3E}">
        <p14:creationId xmlns:p14="http://schemas.microsoft.com/office/powerpoint/2010/main" val="26310395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20</a:t>
            </a:fld>
            <a:endParaRPr kumimoji="1" lang="zh-CN" altLang="en-US"/>
          </a:p>
        </p:txBody>
      </p:sp>
    </p:spTree>
    <p:extLst>
      <p:ext uri="{BB962C8B-B14F-4D97-AF65-F5344CB8AC3E}">
        <p14:creationId xmlns:p14="http://schemas.microsoft.com/office/powerpoint/2010/main" val="243297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23</a:t>
            </a:fld>
            <a:endParaRPr kumimoji="1" lang="zh-CN" altLang="en-US"/>
          </a:p>
        </p:txBody>
      </p:sp>
    </p:spTree>
    <p:extLst>
      <p:ext uri="{BB962C8B-B14F-4D97-AF65-F5344CB8AC3E}">
        <p14:creationId xmlns:p14="http://schemas.microsoft.com/office/powerpoint/2010/main" val="1244996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6</a:t>
            </a:fld>
            <a:endParaRPr kumimoji="1" lang="zh-CN" altLang="en-US"/>
          </a:p>
        </p:txBody>
      </p:sp>
    </p:spTree>
    <p:extLst>
      <p:ext uri="{BB962C8B-B14F-4D97-AF65-F5344CB8AC3E}">
        <p14:creationId xmlns:p14="http://schemas.microsoft.com/office/powerpoint/2010/main" val="1701599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dirty="0" smtClean="0">
                <a:solidFill>
                  <a:schemeClr val="tx1"/>
                </a:solidFill>
                <a:effectLst/>
                <a:latin typeface="+mn-lt"/>
                <a:ea typeface="+mn-ea"/>
                <a:cs typeface="+mn-cs"/>
              </a:rPr>
              <a:t>nested loop join</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就是从两张表中分别读一行，然后两两对比，</a:t>
            </a:r>
            <a:r>
              <a:rPr lang="zh-CN" altLang="zh-CN" sz="1200" b="1" kern="1200" dirty="0" smtClean="0">
                <a:solidFill>
                  <a:schemeClr val="tx1"/>
                </a:solidFill>
                <a:effectLst/>
                <a:latin typeface="+mn-lt"/>
                <a:ea typeface="+mn-ea"/>
                <a:cs typeface="+mn-cs"/>
              </a:rPr>
              <a:t>复杂度</a:t>
            </a:r>
            <a:r>
              <a:rPr lang="en-US" altLang="zh-CN" sz="1200" b="1" kern="1200" dirty="0" smtClean="0">
                <a:solidFill>
                  <a:schemeClr val="tx1"/>
                </a:solidFill>
                <a:effectLst/>
                <a:latin typeface="+mn-lt"/>
                <a:ea typeface="+mn-ea"/>
                <a:cs typeface="+mn-cs"/>
              </a:rPr>
              <a:t>n^2</a:t>
            </a:r>
            <a:r>
              <a:rPr lang="en-US" altLang="zh-CN" sz="1200"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p>
          <a:p>
            <a:r>
              <a:rPr lang="zh-CN" altLang="zh-CN" sz="1200" kern="1200" dirty="0" smtClean="0">
                <a:solidFill>
                  <a:schemeClr val="tx1"/>
                </a:solidFill>
                <a:effectLst/>
                <a:latin typeface="+mn-lt"/>
                <a:ea typeface="+mn-ea"/>
                <a:cs typeface="+mn-cs"/>
              </a:rPr>
              <a:t>如果关联字段有索引，就是：</a:t>
            </a:r>
            <a:r>
              <a:rPr lang="en-US" altLang="zh-CN" sz="1200" kern="1200" dirty="0" smtClean="0">
                <a:solidFill>
                  <a:schemeClr val="tx1"/>
                </a:solidFill>
                <a:effectLst/>
                <a:latin typeface="+mn-lt"/>
                <a:ea typeface="+mn-ea"/>
                <a:cs typeface="+mn-cs"/>
              </a:rPr>
              <a:t> </a:t>
            </a:r>
            <a:r>
              <a:rPr lang="en-US" altLang="zh-CN" sz="1200" b="1" kern="1200" dirty="0" smtClean="0">
                <a:solidFill>
                  <a:schemeClr val="tx1"/>
                </a:solidFill>
                <a:effectLst/>
                <a:latin typeface="+mn-lt"/>
                <a:ea typeface="+mn-ea"/>
                <a:cs typeface="+mn-cs"/>
              </a:rPr>
              <a:t>index nested loop join</a:t>
            </a:r>
            <a:r>
              <a:rPr lang="zh-CN" altLang="zh-CN" sz="1200" kern="1200" dirty="0" smtClean="0">
                <a:solidFill>
                  <a:schemeClr val="tx1"/>
                </a:solidFill>
                <a:effectLst/>
                <a:latin typeface="+mn-lt"/>
                <a:ea typeface="+mn-ea"/>
                <a:cs typeface="+mn-cs"/>
              </a:rPr>
              <a:t>，从第一个表中读一行，通过第二张表中的索引读一行，</a:t>
            </a:r>
            <a:r>
              <a:rPr lang="zh-CN" altLang="zh-CN" sz="1200" b="1" kern="1200" dirty="0" smtClean="0">
                <a:solidFill>
                  <a:schemeClr val="tx1"/>
                </a:solidFill>
                <a:effectLst/>
                <a:latin typeface="+mn-lt"/>
                <a:ea typeface="+mn-ea"/>
                <a:cs typeface="+mn-cs"/>
              </a:rPr>
              <a:t>复杂度是</a:t>
            </a:r>
            <a:r>
              <a:rPr lang="en-US" altLang="zh-CN" sz="1200" b="1" kern="1200" dirty="0" smtClean="0">
                <a:solidFill>
                  <a:schemeClr val="tx1"/>
                </a:solidFill>
                <a:effectLst/>
                <a:latin typeface="+mn-lt"/>
                <a:ea typeface="+mn-ea"/>
                <a:cs typeface="+mn-cs"/>
              </a:rPr>
              <a:t> n*</a:t>
            </a:r>
            <a:r>
              <a:rPr lang="en-US" altLang="zh-CN" sz="1200" b="1" kern="1200" dirty="0" err="1" smtClean="0">
                <a:solidFill>
                  <a:schemeClr val="tx1"/>
                </a:solidFill>
                <a:effectLst/>
                <a:latin typeface="+mn-lt"/>
                <a:ea typeface="+mn-ea"/>
                <a:cs typeface="+mn-cs"/>
              </a:rPr>
              <a:t>logn</a:t>
            </a:r>
            <a:r>
              <a:rPr lang="zh-CN" altLang="zh-CN" sz="1200" kern="1200" dirty="0" smtClean="0">
                <a:solidFill>
                  <a:schemeClr val="tx1"/>
                </a:solidFill>
                <a:effectLst/>
                <a:latin typeface="+mn-lt"/>
                <a:ea typeface="+mn-ea"/>
                <a:cs typeface="+mn-cs"/>
              </a:rPr>
              <a:t>，会好很多。</a:t>
            </a:r>
          </a:p>
          <a:p>
            <a:r>
              <a:rPr lang="zh-CN" altLang="zh-CN" sz="1200" kern="1200" dirty="0" smtClean="0">
                <a:solidFill>
                  <a:schemeClr val="tx1"/>
                </a:solidFill>
                <a:effectLst/>
                <a:latin typeface="+mn-lt"/>
                <a:ea typeface="+mn-ea"/>
                <a:cs typeface="+mn-cs"/>
              </a:rPr>
              <a:t> </a:t>
            </a:r>
          </a:p>
          <a:p>
            <a:r>
              <a:rPr lang="zh-CN" altLang="zh-CN" sz="1200" kern="1200" dirty="0" smtClean="0">
                <a:solidFill>
                  <a:schemeClr val="tx1"/>
                </a:solidFill>
                <a:effectLst/>
                <a:latin typeface="+mn-lt"/>
                <a:ea typeface="+mn-ea"/>
                <a:cs typeface="+mn-cs"/>
              </a:rPr>
              <a:t>如果有</a:t>
            </a:r>
            <a:r>
              <a:rPr lang="en-US" altLang="zh-CN" sz="1200" kern="1200" dirty="0" smtClean="0">
                <a:solidFill>
                  <a:schemeClr val="tx1"/>
                </a:solidFill>
                <a:effectLst/>
                <a:latin typeface="+mn-lt"/>
                <a:ea typeface="+mn-ea"/>
                <a:cs typeface="+mn-cs"/>
              </a:rPr>
              <a:t> </a:t>
            </a:r>
            <a:r>
              <a:rPr lang="en-US" altLang="zh-CN" sz="1200" b="1" kern="1200" dirty="0" smtClean="0">
                <a:solidFill>
                  <a:schemeClr val="tx1"/>
                </a:solidFill>
                <a:effectLst/>
                <a:latin typeface="+mn-lt"/>
                <a:ea typeface="+mn-ea"/>
                <a:cs typeface="+mn-cs"/>
              </a:rPr>
              <a:t>hash join</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则会对第一张表进行</a:t>
            </a:r>
            <a:r>
              <a:rPr lang="en-US" altLang="zh-CN" sz="1200" kern="1200" dirty="0" smtClean="0">
                <a:solidFill>
                  <a:schemeClr val="tx1"/>
                </a:solidFill>
                <a:effectLst/>
                <a:latin typeface="+mn-lt"/>
                <a:ea typeface="+mn-ea"/>
                <a:cs typeface="+mn-cs"/>
              </a:rPr>
              <a:t>hash,</a:t>
            </a:r>
            <a:r>
              <a:rPr lang="zh-CN" altLang="zh-CN" sz="1200" kern="1200" dirty="0" smtClean="0">
                <a:solidFill>
                  <a:schemeClr val="tx1"/>
                </a:solidFill>
                <a:effectLst/>
                <a:latin typeface="+mn-lt"/>
                <a:ea typeface="+mn-ea"/>
                <a:cs typeface="+mn-cs"/>
              </a:rPr>
              <a:t>第二张表在</a:t>
            </a:r>
            <a:r>
              <a:rPr lang="en-US" altLang="zh-CN" sz="1200" kern="1200" dirty="0" smtClean="0">
                <a:solidFill>
                  <a:schemeClr val="tx1"/>
                </a:solidFill>
                <a:effectLst/>
                <a:latin typeface="+mn-lt"/>
                <a:ea typeface="+mn-ea"/>
                <a:cs typeface="+mn-cs"/>
              </a:rPr>
              <a:t>hash</a:t>
            </a:r>
            <a:r>
              <a:rPr lang="zh-CN" altLang="zh-CN" sz="1200" kern="1200" dirty="0" smtClean="0">
                <a:solidFill>
                  <a:schemeClr val="tx1"/>
                </a:solidFill>
                <a:effectLst/>
                <a:latin typeface="+mn-lt"/>
                <a:ea typeface="+mn-ea"/>
                <a:cs typeface="+mn-cs"/>
              </a:rPr>
              <a:t>中找匹配，那么</a:t>
            </a:r>
            <a:r>
              <a:rPr lang="zh-CN" altLang="zh-CN" sz="1200" b="1" kern="1200" dirty="0" smtClean="0">
                <a:solidFill>
                  <a:schemeClr val="tx1"/>
                </a:solidFill>
                <a:effectLst/>
                <a:latin typeface="+mn-lt"/>
                <a:ea typeface="+mn-ea"/>
                <a:cs typeface="+mn-cs"/>
              </a:rPr>
              <a:t>复杂度是</a:t>
            </a:r>
            <a:r>
              <a:rPr lang="en-US" altLang="zh-CN" sz="1200" b="1" kern="1200" dirty="0" smtClean="0">
                <a:solidFill>
                  <a:schemeClr val="tx1"/>
                </a:solidFill>
                <a:effectLst/>
                <a:latin typeface="+mn-lt"/>
                <a:ea typeface="+mn-ea"/>
                <a:cs typeface="+mn-cs"/>
              </a:rPr>
              <a:t>n</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但是占用内存比较大，用空间换了时间</a:t>
            </a:r>
            <a:r>
              <a:rPr lang="en-US" altLang="zh-CN" sz="1200" kern="1200" dirty="0" smtClean="0">
                <a:solidFill>
                  <a:schemeClr val="tx1"/>
                </a:solidFill>
                <a:effectLst/>
                <a:latin typeface="+mn-lt"/>
                <a:ea typeface="+mn-ea"/>
                <a:cs typeface="+mn-cs"/>
              </a:rPr>
              <a:t> </a:t>
            </a:r>
            <a:r>
              <a:rPr lang="zh-CN" altLang="zh-CN" sz="1200" kern="1200" dirty="0" smtClean="0">
                <a:solidFill>
                  <a:schemeClr val="tx1"/>
                </a:solidFill>
                <a:effectLst/>
                <a:latin typeface="+mn-lt"/>
                <a:ea typeface="+mn-ea"/>
                <a:cs typeface="+mn-cs"/>
              </a:rPr>
              <a:t>。</a:t>
            </a:r>
          </a:p>
          <a:p>
            <a:r>
              <a:rPr lang="zh-CN" altLang="zh-CN" sz="1200" kern="1200" dirty="0" smtClean="0">
                <a:solidFill>
                  <a:schemeClr val="tx1"/>
                </a:solidFill>
                <a:effectLst/>
                <a:latin typeface="+mn-lt"/>
                <a:ea typeface="+mn-ea"/>
                <a:cs typeface="+mn-cs"/>
              </a:rPr>
              <a:t> </a:t>
            </a:r>
          </a:p>
          <a:p>
            <a:r>
              <a:rPr lang="zh-CN" altLang="zh-CN" sz="1200" kern="1200" dirty="0" smtClean="0">
                <a:solidFill>
                  <a:schemeClr val="tx1"/>
                </a:solidFill>
                <a:effectLst/>
                <a:latin typeface="+mn-lt"/>
                <a:ea typeface="+mn-ea"/>
                <a:cs typeface="+mn-cs"/>
              </a:rPr>
              <a:t>而</a:t>
            </a:r>
            <a:r>
              <a:rPr lang="zh-CN" altLang="zh-CN" sz="1200" b="1" kern="1200" dirty="0" smtClean="0">
                <a:solidFill>
                  <a:schemeClr val="tx1"/>
                </a:solidFill>
                <a:effectLst/>
                <a:latin typeface="+mn-lt"/>
                <a:ea typeface="+mn-ea"/>
                <a:cs typeface="+mn-cs"/>
              </a:rPr>
              <a:t>大部分情况下是</a:t>
            </a:r>
            <a:r>
              <a:rPr lang="en-US" altLang="zh-CN" sz="1200" b="1" kern="1200" dirty="0" smtClean="0">
                <a:solidFill>
                  <a:schemeClr val="tx1"/>
                </a:solidFill>
                <a:effectLst/>
                <a:latin typeface="+mn-lt"/>
                <a:ea typeface="+mn-ea"/>
                <a:cs typeface="+mn-cs"/>
              </a:rPr>
              <a:t> nested </a:t>
            </a:r>
            <a:r>
              <a:rPr lang="en-US" altLang="zh-CN" sz="1200" b="1" kern="1200" dirty="0" err="1" smtClean="0">
                <a:solidFill>
                  <a:schemeClr val="tx1"/>
                </a:solidFill>
                <a:effectLst/>
                <a:latin typeface="+mn-lt"/>
                <a:ea typeface="+mn-ea"/>
                <a:cs typeface="+mn-cs"/>
              </a:rPr>
              <a:t>loopjoin</a:t>
            </a:r>
            <a:r>
              <a:rPr lang="en-US" altLang="zh-CN" sz="1200" kern="1200" dirty="0" smtClean="0">
                <a:solidFill>
                  <a:schemeClr val="tx1"/>
                </a:solidFill>
                <a:effectLst/>
                <a:latin typeface="+mn-lt"/>
                <a:ea typeface="+mn-ea"/>
                <a:cs typeface="+mn-cs"/>
              </a:rPr>
              <a:t> </a:t>
            </a:r>
            <a:r>
              <a:rPr lang="zh-CN" altLang="zh-CN" sz="1200" kern="1200" dirty="0" smtClean="0">
                <a:solidFill>
                  <a:schemeClr val="tx1"/>
                </a:solidFill>
                <a:effectLst/>
                <a:latin typeface="+mn-lt"/>
                <a:ea typeface="+mn-ea"/>
                <a:cs typeface="+mn-cs"/>
              </a:rPr>
              <a:t>，超过</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张明显复杂度指数上升，性能降低太大。</a:t>
            </a:r>
          </a:p>
          <a:p>
            <a:r>
              <a:rPr lang="zh-CN" altLang="zh-CN" sz="1200" kern="1200" dirty="0" smtClean="0">
                <a:solidFill>
                  <a:schemeClr val="tx1"/>
                </a:solidFill>
                <a:effectLst/>
                <a:latin typeface="+mn-lt"/>
                <a:ea typeface="+mn-ea"/>
                <a:cs typeface="+mn-cs"/>
              </a:rPr>
              <a:t> </a:t>
            </a:r>
          </a:p>
          <a:p>
            <a:r>
              <a:rPr lang="zh-CN" altLang="zh-CN" sz="1200" kern="1200" dirty="0" smtClean="0">
                <a:solidFill>
                  <a:schemeClr val="tx1"/>
                </a:solidFill>
                <a:effectLst/>
                <a:latin typeface="+mn-lt"/>
                <a:ea typeface="+mn-ea"/>
                <a:cs typeface="+mn-cs"/>
              </a:rPr>
              <a:t>那么多表连接怎么写？</a:t>
            </a:r>
          </a:p>
          <a:p>
            <a:r>
              <a:rPr lang="zh-CN" altLang="zh-CN" sz="1200" kern="1200" dirty="0" smtClean="0">
                <a:solidFill>
                  <a:schemeClr val="tx1"/>
                </a:solidFill>
                <a:effectLst/>
                <a:latin typeface="+mn-lt"/>
                <a:ea typeface="+mn-ea"/>
                <a:cs typeface="+mn-cs"/>
              </a:rPr>
              <a:t> </a:t>
            </a:r>
          </a:p>
          <a:p>
            <a:r>
              <a:rPr lang="zh-CN" altLang="zh-CN" sz="1200" kern="1200" dirty="0" smtClean="0">
                <a:solidFill>
                  <a:schemeClr val="tx1"/>
                </a:solidFill>
                <a:effectLst/>
                <a:latin typeface="+mn-lt"/>
                <a:ea typeface="+mn-ea"/>
                <a:cs typeface="+mn-cs"/>
              </a:rPr>
              <a:t>最好是建表的时候就把经常需要在一起的列放在一张表里</a:t>
            </a:r>
          </a:p>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7</a:t>
            </a:fld>
            <a:endParaRPr kumimoji="1" lang="zh-CN" altLang="en-US"/>
          </a:p>
        </p:txBody>
      </p:sp>
    </p:spTree>
    <p:extLst>
      <p:ext uri="{BB962C8B-B14F-4D97-AF65-F5344CB8AC3E}">
        <p14:creationId xmlns:p14="http://schemas.microsoft.com/office/powerpoint/2010/main" val="3288319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rtl="0" eaLnBrk="1" fontAlgn="t" latinLnBrk="0" hangingPunct="1"/>
            <a:r>
              <a:rPr lang="zh-CN" altLang="zh-CN" sz="1200" b="1" i="0" u="none" strike="noStrike" kern="1200" dirty="0" smtClean="0">
                <a:solidFill>
                  <a:schemeClr val="tx1"/>
                </a:solidFill>
                <a:effectLst/>
                <a:latin typeface="+mn-lt"/>
                <a:ea typeface="+mn-ea"/>
                <a:cs typeface="+mn-cs"/>
              </a:rPr>
              <a:t>安全</a:t>
            </a:r>
          </a:p>
          <a:p>
            <a:pPr rtl="0" eaLnBrk="1" fontAlgn="t" latinLnBrk="0" hangingPunct="1"/>
            <a:r>
              <a:rPr lang="zh-CN" altLang="zh-CN" sz="1200" b="0" i="0" u="none" strike="noStrike" kern="1200" dirty="0" smtClean="0">
                <a:solidFill>
                  <a:schemeClr val="tx1"/>
                </a:solidFill>
                <a:effectLst/>
                <a:latin typeface="+mn-lt"/>
                <a:ea typeface="+mn-ea"/>
                <a:cs typeface="+mn-cs"/>
              </a:rPr>
              <a:t>虽说约束越靠近数据库越安全，但安全可以控制在数据访问层</a:t>
            </a:r>
            <a:r>
              <a:rPr lang="zh-CN" altLang="en-US" sz="1200" b="0" i="0" u="none" strike="noStrike" kern="1200" dirty="0" smtClean="0">
                <a:solidFill>
                  <a:schemeClr val="tx1"/>
                </a:solidFill>
                <a:effectLst/>
                <a:latin typeface="+mn-lt"/>
                <a:ea typeface="+mn-ea"/>
                <a:cs typeface="+mn-cs"/>
              </a:rPr>
              <a:t>，如控制访问权限</a:t>
            </a:r>
            <a:endParaRPr lang="en-US" altLang="zh-CN" sz="1200" b="1" i="0" u="none" strike="noStrike" kern="1200" dirty="0" smtClean="0">
              <a:solidFill>
                <a:schemeClr val="tx1"/>
              </a:solidFill>
              <a:effectLst/>
              <a:latin typeface="+mn-lt"/>
              <a:ea typeface="+mn-ea"/>
              <a:cs typeface="+mn-cs"/>
            </a:endParaRPr>
          </a:p>
          <a:p>
            <a:pPr rtl="0" eaLnBrk="1" fontAlgn="t" latinLnBrk="0" hangingPunct="1"/>
            <a:endParaRPr lang="en-US" altLang="zh-CN" sz="1200" b="1" i="0" u="none" strike="noStrike" kern="1200" dirty="0" smtClean="0">
              <a:solidFill>
                <a:schemeClr val="tx1"/>
              </a:solidFill>
              <a:effectLst/>
              <a:latin typeface="+mn-lt"/>
              <a:ea typeface="+mn-ea"/>
              <a:cs typeface="+mn-cs"/>
            </a:endParaRPr>
          </a:p>
          <a:p>
            <a:pPr rtl="0" eaLnBrk="1" fontAlgn="t" latinLnBrk="0" hangingPunct="1"/>
            <a:r>
              <a:rPr lang="zh-CN" altLang="zh-CN" sz="1200" b="1" i="0" u="none" strike="noStrike" kern="1200" dirty="0" smtClean="0">
                <a:solidFill>
                  <a:schemeClr val="tx1"/>
                </a:solidFill>
                <a:effectLst/>
                <a:latin typeface="+mn-lt"/>
                <a:ea typeface="+mn-ea"/>
                <a:cs typeface="+mn-cs"/>
              </a:rPr>
              <a:t>性能</a:t>
            </a:r>
          </a:p>
          <a:p>
            <a:pPr rtl="0" eaLnBrk="1" fontAlgn="t" latinLnBrk="0" hangingPunct="1"/>
            <a:r>
              <a:rPr lang="zh-CN" altLang="zh-CN" sz="1200" b="0" i="0" u="none" strike="noStrike" kern="1200" dirty="0" smtClean="0">
                <a:solidFill>
                  <a:schemeClr val="tx1"/>
                </a:solidFill>
                <a:effectLst/>
                <a:latin typeface="+mn-lt"/>
                <a:ea typeface="+mn-ea"/>
                <a:cs typeface="+mn-cs"/>
              </a:rPr>
              <a:t>外键对于并发性能影响很大，每次修改都要检查另一个表的数据，需要额外的锁；而外键约束也可以在应用层实现，只是增加一定网络通信成本，而在集群内网中，网络交互成本相对较低；</a:t>
            </a:r>
          </a:p>
          <a:p>
            <a:pPr rtl="0" eaLnBrk="1" fontAlgn="t" latinLnBrk="0" hangingPunct="1"/>
            <a:r>
              <a:rPr lang="en-US" altLang="zh-CN" sz="1200" b="0" i="0" u="none" strike="noStrike" kern="1200" dirty="0" smtClean="0">
                <a:solidFill>
                  <a:schemeClr val="tx1"/>
                </a:solidFill>
                <a:effectLst/>
                <a:latin typeface="+mn-lt"/>
                <a:ea typeface="+mn-ea"/>
                <a:cs typeface="+mn-cs"/>
              </a:rPr>
              <a:t>view</a:t>
            </a:r>
            <a:r>
              <a:rPr lang="zh-CN" altLang="zh-CN" sz="1200" b="0" i="0" u="none" strike="noStrike" kern="1200" dirty="0" smtClean="0">
                <a:solidFill>
                  <a:schemeClr val="tx1"/>
                </a:solidFill>
                <a:effectLst/>
                <a:latin typeface="+mn-lt"/>
                <a:ea typeface="+mn-ea"/>
                <a:cs typeface="+mn-cs"/>
              </a:rPr>
              <a:t>中的</a:t>
            </a:r>
            <a:r>
              <a:rPr lang="en-US" altLang="zh-CN" sz="1200" b="0" i="0" u="none" strike="noStrike" kern="1200" dirty="0" err="1" smtClean="0">
                <a:solidFill>
                  <a:schemeClr val="tx1"/>
                </a:solidFill>
                <a:effectLst/>
                <a:latin typeface="+mn-lt"/>
                <a:ea typeface="+mn-ea"/>
                <a:cs typeface="+mn-cs"/>
              </a:rPr>
              <a:t>sql</a:t>
            </a:r>
            <a:r>
              <a:rPr lang="zh-CN" altLang="zh-CN" sz="1200" b="0" i="0" u="none" strike="noStrike" kern="1200" dirty="0" smtClean="0">
                <a:solidFill>
                  <a:schemeClr val="tx1"/>
                </a:solidFill>
                <a:effectLst/>
                <a:latin typeface="+mn-lt"/>
                <a:ea typeface="+mn-ea"/>
                <a:cs typeface="+mn-cs"/>
              </a:rPr>
              <a:t>相对复杂，</a:t>
            </a:r>
            <a:r>
              <a:rPr lang="en-US" altLang="zh-CN" sz="1200" b="0" i="0" u="none" strike="noStrike" kern="1200" dirty="0" err="1" smtClean="0">
                <a:solidFill>
                  <a:schemeClr val="tx1"/>
                </a:solidFill>
                <a:effectLst/>
                <a:latin typeface="+mn-lt"/>
                <a:ea typeface="+mn-ea"/>
                <a:cs typeface="+mn-cs"/>
              </a:rPr>
              <a:t>mysql</a:t>
            </a:r>
            <a:r>
              <a:rPr lang="zh-CN" altLang="zh-CN" sz="1200" b="0" i="0" u="none" strike="noStrike" kern="1200" dirty="0" smtClean="0">
                <a:solidFill>
                  <a:schemeClr val="tx1"/>
                </a:solidFill>
                <a:effectLst/>
                <a:latin typeface="+mn-lt"/>
                <a:ea typeface="+mn-ea"/>
                <a:cs typeface="+mn-cs"/>
              </a:rPr>
              <a:t>的优化较为复杂，如临时表上没有索引</a:t>
            </a:r>
          </a:p>
          <a:p>
            <a:endParaRPr lang="en-US" altLang="zh-CN" dirty="0" smtClean="0"/>
          </a:p>
          <a:p>
            <a:pPr rtl="0" eaLnBrk="1" fontAlgn="t" latinLnBrk="0" hangingPunct="1"/>
            <a:r>
              <a:rPr lang="zh-CN" altLang="zh-CN" sz="1200" b="1" i="0" u="none" strike="noStrike" kern="1200" dirty="0" smtClean="0">
                <a:solidFill>
                  <a:schemeClr val="tx1"/>
                </a:solidFill>
                <a:effectLst/>
                <a:latin typeface="+mn-lt"/>
                <a:ea typeface="+mn-ea"/>
                <a:cs typeface="+mn-cs"/>
              </a:rPr>
              <a:t>扩展性</a:t>
            </a:r>
          </a:p>
          <a:p>
            <a:pPr rtl="0" eaLnBrk="1" fontAlgn="t" latinLnBrk="0" hangingPunct="1"/>
            <a:r>
              <a:rPr lang="zh-CN" altLang="zh-CN" sz="1200" b="0" i="0" u="none" strike="noStrike" kern="1200" dirty="0" smtClean="0">
                <a:solidFill>
                  <a:schemeClr val="tx1"/>
                </a:solidFill>
                <a:effectLst/>
                <a:latin typeface="+mn-lt"/>
                <a:ea typeface="+mn-ea"/>
                <a:cs typeface="+mn-cs"/>
              </a:rPr>
              <a:t>对</a:t>
            </a:r>
            <a:r>
              <a:rPr lang="en-US" altLang="zh-CN" sz="1200" b="0" i="0" u="none" strike="noStrike" kern="1200" dirty="0" err="1" smtClean="0">
                <a:solidFill>
                  <a:schemeClr val="tx1"/>
                </a:solidFill>
                <a:effectLst/>
                <a:latin typeface="+mn-lt"/>
                <a:ea typeface="+mn-ea"/>
                <a:cs typeface="+mn-cs"/>
              </a:rPr>
              <a:t>mysql</a:t>
            </a:r>
            <a:r>
              <a:rPr lang="zh-CN" altLang="zh-CN" sz="1200" b="0" i="0" u="none" strike="noStrike" kern="1200" dirty="0" smtClean="0">
                <a:solidFill>
                  <a:schemeClr val="tx1"/>
                </a:solidFill>
                <a:effectLst/>
                <a:latin typeface="+mn-lt"/>
                <a:ea typeface="+mn-ea"/>
                <a:cs typeface="+mn-cs"/>
              </a:rPr>
              <a:t>来说，可能用的是相对廉价的</a:t>
            </a:r>
            <a:r>
              <a:rPr lang="en-US" altLang="zh-CN" sz="1200" b="0" i="0" u="none" strike="noStrike" kern="1200" dirty="0" smtClean="0">
                <a:solidFill>
                  <a:schemeClr val="tx1"/>
                </a:solidFill>
                <a:effectLst/>
                <a:latin typeface="+mn-lt"/>
                <a:ea typeface="+mn-ea"/>
                <a:cs typeface="+mn-cs"/>
              </a:rPr>
              <a:t>PC</a:t>
            </a:r>
            <a:r>
              <a:rPr lang="zh-CN" altLang="zh-CN" sz="1200" b="0" i="0" u="none" strike="noStrike" kern="1200" dirty="0" smtClean="0">
                <a:solidFill>
                  <a:schemeClr val="tx1"/>
                </a:solidFill>
                <a:effectLst/>
                <a:latin typeface="+mn-lt"/>
                <a:ea typeface="+mn-ea"/>
                <a:cs typeface="+mn-cs"/>
              </a:rPr>
              <a:t>，并且经常会随着业务增长而扩展数据库性能，数据库资源相对紧张，而业务逻辑更多的放在</a:t>
            </a:r>
            <a:r>
              <a:rPr lang="en-US" altLang="zh-CN" sz="1200" b="0" i="0" u="none" strike="noStrike" kern="1200" dirty="0" smtClean="0">
                <a:solidFill>
                  <a:schemeClr val="tx1"/>
                </a:solidFill>
                <a:effectLst/>
                <a:latin typeface="+mn-lt"/>
                <a:ea typeface="+mn-ea"/>
                <a:cs typeface="+mn-cs"/>
              </a:rPr>
              <a:t>web</a:t>
            </a:r>
            <a:r>
              <a:rPr lang="zh-CN" altLang="zh-CN" sz="1200" b="0" i="0" u="none" strike="noStrike" kern="1200" dirty="0" smtClean="0">
                <a:solidFill>
                  <a:schemeClr val="tx1"/>
                </a:solidFill>
                <a:effectLst/>
                <a:latin typeface="+mn-lt"/>
                <a:ea typeface="+mn-ea"/>
                <a:cs typeface="+mn-cs"/>
              </a:rPr>
              <a:t>服务器上扩展更加方便</a:t>
            </a:r>
          </a:p>
          <a:p>
            <a:endParaRPr lang="en-US" altLang="zh-CN" dirty="0" smtClean="0"/>
          </a:p>
          <a:p>
            <a:pPr rtl="0" eaLnBrk="1" fontAlgn="t" latinLnBrk="0" hangingPunct="1"/>
            <a:r>
              <a:rPr lang="zh-CN" altLang="zh-CN" sz="1200" b="1" i="0" u="none" strike="noStrike" kern="1200" dirty="0" smtClean="0">
                <a:solidFill>
                  <a:schemeClr val="tx1"/>
                </a:solidFill>
                <a:effectLst/>
                <a:latin typeface="+mn-lt"/>
                <a:ea typeface="+mn-ea"/>
                <a:cs typeface="+mn-cs"/>
              </a:rPr>
              <a:t>移植性</a:t>
            </a:r>
          </a:p>
          <a:p>
            <a:pPr rtl="0" eaLnBrk="1" fontAlgn="t" latinLnBrk="0" hangingPunct="1"/>
            <a:r>
              <a:rPr lang="zh-CN" altLang="zh-CN" sz="1200" b="0" i="0" u="none" strike="noStrike" kern="1200" dirty="0" smtClean="0">
                <a:solidFill>
                  <a:schemeClr val="tx1"/>
                </a:solidFill>
                <a:effectLst/>
                <a:latin typeface="+mn-lt"/>
                <a:ea typeface="+mn-ea"/>
                <a:cs typeface="+mn-cs"/>
              </a:rPr>
              <a:t>随着业务扩展，可能需要在不同的数据库产品间迁移，但存储过程、触发器的迁移，往往需要重写，花费巨大精力</a:t>
            </a:r>
          </a:p>
          <a:p>
            <a:endParaRPr lang="en-US" altLang="zh-CN" dirty="0" smtClean="0"/>
          </a:p>
          <a:p>
            <a:pPr rtl="0" eaLnBrk="1" fontAlgn="t" latinLnBrk="0" hangingPunct="1"/>
            <a:r>
              <a:rPr lang="zh-CN" altLang="zh-CN" sz="1200" b="1" i="0" u="none" strike="noStrike" kern="1200" dirty="0" smtClean="0">
                <a:solidFill>
                  <a:schemeClr val="tx1"/>
                </a:solidFill>
                <a:effectLst/>
                <a:latin typeface="+mn-lt"/>
                <a:ea typeface="+mn-ea"/>
                <a:cs typeface="+mn-cs"/>
              </a:rPr>
              <a:t>维护性</a:t>
            </a:r>
          </a:p>
          <a:p>
            <a:pPr rtl="0" eaLnBrk="1" fontAlgn="t" latinLnBrk="0" hangingPunct="1"/>
            <a:r>
              <a:rPr lang="zh-CN" altLang="zh-CN" sz="1200" b="0" i="0" u="none" strike="noStrike" kern="1200" dirty="0" smtClean="0">
                <a:solidFill>
                  <a:schemeClr val="tx1"/>
                </a:solidFill>
                <a:effectLst/>
                <a:latin typeface="+mn-lt"/>
                <a:ea typeface="+mn-ea"/>
                <a:cs typeface="+mn-cs"/>
              </a:rPr>
              <a:t>存储过程，触发器可能测试环境和生产环境不一致，主从切换过程中，可能需要修改测试环境才能升级会开发环境，并且两者都不易</a:t>
            </a:r>
            <a:r>
              <a:rPr lang="en-US" altLang="zh-CN" sz="1200" b="0" i="0" u="none" strike="noStrike" kern="1200" dirty="0" smtClean="0">
                <a:solidFill>
                  <a:schemeClr val="tx1"/>
                </a:solidFill>
                <a:effectLst/>
                <a:latin typeface="+mn-lt"/>
                <a:ea typeface="+mn-ea"/>
                <a:cs typeface="+mn-cs"/>
              </a:rPr>
              <a:t>debug</a:t>
            </a:r>
            <a:r>
              <a:rPr lang="zh-CN" altLang="zh-CN" sz="1200" b="0" i="0" u="none" strike="noStrike" kern="1200" dirty="0" smtClean="0">
                <a:solidFill>
                  <a:schemeClr val="tx1"/>
                </a:solidFill>
                <a:effectLst/>
                <a:latin typeface="+mn-lt"/>
                <a:ea typeface="+mn-ea"/>
                <a:cs typeface="+mn-cs"/>
              </a:rPr>
              <a:t>，测试，他们没有慢查询日志</a:t>
            </a:r>
            <a:endParaRPr lang="en-US" altLang="zh-CN" sz="1200" b="0" i="0" u="none" strike="noStrike" kern="1200" dirty="0" smtClean="0">
              <a:solidFill>
                <a:schemeClr val="tx1"/>
              </a:solidFill>
              <a:effectLst/>
              <a:latin typeface="+mn-lt"/>
              <a:ea typeface="+mn-ea"/>
              <a:cs typeface="+mn-cs"/>
            </a:endParaRPr>
          </a:p>
          <a:p>
            <a:pPr rtl="0" eaLnBrk="1" fontAlgn="t" latinLnBrk="0" hangingPunct="1"/>
            <a:endParaRPr lang="en-US" altLang="zh-CN" sz="1200" b="0" i="0" u="none" strike="noStrike" kern="1200" dirty="0" smtClean="0">
              <a:solidFill>
                <a:schemeClr val="tx1"/>
              </a:solidFill>
              <a:effectLst/>
              <a:latin typeface="+mn-lt"/>
              <a:ea typeface="+mn-ea"/>
              <a:cs typeface="+mn-cs"/>
            </a:endParaRPr>
          </a:p>
          <a:p>
            <a:pPr rtl="0" eaLnBrk="1" fontAlgn="t" latinLnBrk="0" hangingPunct="1"/>
            <a:r>
              <a:rPr lang="zh-CN" altLang="zh-CN" sz="1200" b="1" i="0" u="none" strike="noStrike" kern="1200" dirty="0" smtClean="0">
                <a:solidFill>
                  <a:schemeClr val="tx1"/>
                </a:solidFill>
                <a:effectLst/>
                <a:latin typeface="+mn-lt"/>
                <a:ea typeface="+mn-ea"/>
                <a:cs typeface="+mn-cs"/>
              </a:rPr>
              <a:t>备份</a:t>
            </a:r>
          </a:p>
          <a:p>
            <a:pPr rtl="0" eaLnBrk="1" fontAlgn="t" latinLnBrk="0" hangingPunct="1"/>
            <a:r>
              <a:rPr lang="zh-CN" altLang="zh-CN" sz="1200" b="0" i="0" u="none" strike="noStrike" kern="1200" dirty="0" smtClean="0">
                <a:solidFill>
                  <a:schemeClr val="tx1"/>
                </a:solidFill>
                <a:effectLst/>
                <a:latin typeface="+mn-lt"/>
                <a:ea typeface="+mn-ea"/>
                <a:cs typeface="+mn-cs"/>
              </a:rPr>
              <a:t>触发器常常隐藏了实际执行的步骤，备份可能会丢失部分数据；在实践过程中</a:t>
            </a:r>
            <a:r>
              <a:rPr lang="en-US" altLang="zh-CN" sz="1200" b="0" i="0" u="none" strike="noStrike" kern="1200" dirty="0" err="1" smtClean="0">
                <a:solidFill>
                  <a:schemeClr val="tx1"/>
                </a:solidFill>
                <a:effectLst/>
                <a:latin typeface="+mn-lt"/>
                <a:ea typeface="+mn-ea"/>
                <a:cs typeface="+mn-cs"/>
              </a:rPr>
              <a:t>mysql</a:t>
            </a:r>
            <a:r>
              <a:rPr lang="zh-CN" altLang="zh-CN" sz="1200" b="0" i="0" u="none" strike="noStrike" kern="1200" dirty="0" smtClean="0">
                <a:solidFill>
                  <a:schemeClr val="tx1"/>
                </a:solidFill>
                <a:effectLst/>
                <a:latin typeface="+mn-lt"/>
                <a:ea typeface="+mn-ea"/>
                <a:cs typeface="+mn-cs"/>
              </a:rPr>
              <a:t>的存储过程可能本身就与商业产品</a:t>
            </a:r>
            <a:r>
              <a:rPr lang="en-US" altLang="zh-CN" sz="1200" b="0" i="0" u="none" strike="noStrike" kern="1200" dirty="0" smtClean="0">
                <a:solidFill>
                  <a:schemeClr val="tx1"/>
                </a:solidFill>
                <a:effectLst/>
                <a:latin typeface="+mn-lt"/>
                <a:ea typeface="+mn-ea"/>
                <a:cs typeface="+mn-cs"/>
              </a:rPr>
              <a:t>oracle</a:t>
            </a:r>
            <a:r>
              <a:rPr lang="zh-CN" altLang="zh-CN" sz="1200" b="0" i="0" u="none" strike="noStrike" kern="1200" dirty="0" smtClean="0">
                <a:solidFill>
                  <a:schemeClr val="tx1"/>
                </a:solidFill>
                <a:effectLst/>
                <a:latin typeface="+mn-lt"/>
                <a:ea typeface="+mn-ea"/>
                <a:cs typeface="+mn-cs"/>
              </a:rPr>
              <a:t>有不小差距</a:t>
            </a:r>
            <a:endParaRPr lang="en-US" altLang="zh-CN" sz="1200" b="0" i="0" u="none" strike="noStrike" kern="1200" dirty="0" smtClean="0">
              <a:solidFill>
                <a:schemeClr val="tx1"/>
              </a:solidFill>
              <a:effectLst/>
              <a:latin typeface="+mn-lt"/>
              <a:ea typeface="+mn-ea"/>
              <a:cs typeface="+mn-cs"/>
            </a:endParaRPr>
          </a:p>
          <a:p>
            <a:pPr rtl="0" eaLnBrk="1" fontAlgn="t" latinLnBrk="0" hangingPunct="1"/>
            <a:endParaRPr lang="en-US" altLang="zh-CN" sz="1200" b="0" i="0" u="none" strike="noStrike" kern="1200" dirty="0" smtClean="0">
              <a:solidFill>
                <a:schemeClr val="tx1"/>
              </a:solidFill>
              <a:effectLst/>
              <a:latin typeface="+mn-lt"/>
              <a:ea typeface="+mn-ea"/>
              <a:cs typeface="+mn-cs"/>
            </a:endParaRPr>
          </a:p>
          <a:p>
            <a:pPr rtl="0" eaLnBrk="1" fontAlgn="t" latinLnBrk="0" hangingPunct="1"/>
            <a:r>
              <a:rPr lang="zh-CN" altLang="zh-CN" sz="1200" b="1" i="0" u="none" strike="noStrike" kern="1200" dirty="0" smtClean="0">
                <a:solidFill>
                  <a:schemeClr val="tx1"/>
                </a:solidFill>
                <a:effectLst/>
                <a:latin typeface="+mn-lt"/>
                <a:ea typeface="+mn-ea"/>
                <a:cs typeface="+mn-cs"/>
              </a:rPr>
              <a:t>总之</a:t>
            </a:r>
          </a:p>
          <a:p>
            <a:pPr rtl="0" eaLnBrk="1" fontAlgn="t" latinLnBrk="0" hangingPunct="1"/>
            <a:r>
              <a:rPr lang="zh-CN" altLang="zh-CN" sz="1200" b="0" i="0" u="none" strike="noStrike" kern="1200" dirty="0" smtClean="0">
                <a:solidFill>
                  <a:schemeClr val="tx1"/>
                </a:solidFill>
                <a:effectLst/>
                <a:latin typeface="+mn-lt"/>
                <a:ea typeface="+mn-ea"/>
                <a:cs typeface="+mn-cs"/>
              </a:rPr>
              <a:t>总之，</a:t>
            </a:r>
            <a:r>
              <a:rPr lang="en-US" altLang="zh-CN" sz="1200" b="0" i="0" u="none" strike="noStrike" kern="1200" dirty="0" err="1" smtClean="0">
                <a:solidFill>
                  <a:schemeClr val="tx1"/>
                </a:solidFill>
                <a:effectLst/>
                <a:latin typeface="+mn-lt"/>
                <a:ea typeface="+mn-ea"/>
                <a:cs typeface="+mn-cs"/>
              </a:rPr>
              <a:t>Mysql</a:t>
            </a:r>
            <a:r>
              <a:rPr lang="zh-CN" altLang="zh-CN" sz="1200" b="0" i="0" u="none" strike="noStrike" kern="1200" dirty="0" smtClean="0">
                <a:solidFill>
                  <a:schemeClr val="tx1"/>
                </a:solidFill>
                <a:effectLst/>
                <a:latin typeface="+mn-lt"/>
                <a:ea typeface="+mn-ea"/>
                <a:cs typeface="+mn-cs"/>
              </a:rPr>
              <a:t>的基础核心功能已经满足绝大部分生产需要，尽量少用高级特性，除非你明确知道会造成什么后果，并能解决之。</a:t>
            </a:r>
          </a:p>
          <a:p>
            <a:pPr rtl="0" eaLnBrk="1" fontAlgn="t" latinLnBrk="0" hangingPunct="1"/>
            <a:endParaRPr lang="zh-CN" altLang="zh-CN" sz="1200" b="0" i="0" u="none" strike="noStrike" kern="1200" dirty="0" smtClean="0">
              <a:solidFill>
                <a:schemeClr val="tx1"/>
              </a:solidFill>
              <a:effectLst/>
              <a:latin typeface="+mn-lt"/>
              <a:ea typeface="+mn-ea"/>
              <a:cs typeface="+mn-cs"/>
            </a:endParaRPr>
          </a:p>
          <a:p>
            <a:pPr rtl="0" eaLnBrk="1" fontAlgn="t" latinLnBrk="0" hangingPunct="1"/>
            <a:endParaRPr lang="zh-CN" altLang="zh-CN" sz="1200" b="0" i="0" u="none" strike="noStrike"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8</a:t>
            </a:fld>
            <a:endParaRPr kumimoji="1" lang="zh-CN" altLang="en-US"/>
          </a:p>
        </p:txBody>
      </p:sp>
    </p:spTree>
    <p:extLst>
      <p:ext uri="{BB962C8B-B14F-4D97-AF65-F5344CB8AC3E}">
        <p14:creationId xmlns:p14="http://schemas.microsoft.com/office/powerpoint/2010/main" val="14499365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smtClean="0"/>
              <a:t>延迟问题：</a:t>
            </a:r>
            <a:endParaRPr lang="en-US" altLang="zh-CN" b="1" dirty="0" smtClean="0"/>
          </a:p>
          <a:p>
            <a:r>
              <a:rPr lang="zh-CN" altLang="en-US" sz="1050" b="0" dirty="0" smtClean="0"/>
              <a:t>如果机器多，最好一部分保持高度一致，一部分保持一定的延迟，才能既保证故障来临可以无缝切换，也可以保证错误操作可以找到最近的额备份</a:t>
            </a:r>
            <a:endParaRPr lang="en-US" altLang="zh-CN" sz="1050" b="0" dirty="0" smtClean="0"/>
          </a:p>
          <a:p>
            <a:endParaRPr lang="en-US" altLang="zh-CN" b="1" dirty="0" smtClean="0"/>
          </a:p>
          <a:p>
            <a:r>
              <a:rPr lang="zh-CN" altLang="en-US" b="1" dirty="0" smtClean="0"/>
              <a:t>语句日志缺点：</a:t>
            </a:r>
            <a:endParaRPr lang="en-US" altLang="zh-CN" b="1" dirty="0" smtClean="0"/>
          </a:p>
          <a:p>
            <a:pPr rtl="0" fontAlgn="ctr"/>
            <a:r>
              <a:rPr lang="zh-CN" altLang="zh-CN" sz="1200" b="0" i="0" kern="1200" dirty="0" smtClean="0">
                <a:solidFill>
                  <a:schemeClr val="tx1"/>
                </a:solidFill>
                <a:effectLst/>
                <a:latin typeface="+mn-lt"/>
                <a:ea typeface="+mn-ea"/>
                <a:cs typeface="+mn-cs"/>
              </a:rPr>
              <a:t>如果包含</a:t>
            </a:r>
            <a:r>
              <a:rPr lang="en-US" altLang="zh-CN" sz="1200" b="0" i="0" kern="1200" dirty="0" smtClean="0">
                <a:solidFill>
                  <a:schemeClr val="tx1"/>
                </a:solidFill>
                <a:effectLst/>
                <a:latin typeface="+mn-lt"/>
                <a:ea typeface="+mn-ea"/>
                <a:cs typeface="+mn-cs"/>
              </a:rPr>
              <a:t>LIMIT</a:t>
            </a:r>
            <a:r>
              <a:rPr lang="zh-CN" altLang="zh-CN" sz="1200" b="0" i="0" kern="1200" dirty="0" smtClean="0">
                <a:solidFill>
                  <a:schemeClr val="tx1"/>
                </a:solidFill>
                <a:effectLst/>
                <a:latin typeface="+mn-lt"/>
                <a:ea typeface="+mn-ea"/>
                <a:cs typeface="+mn-cs"/>
              </a:rPr>
              <a:t>从句，则可能数据库崩溃</a:t>
            </a:r>
          </a:p>
          <a:p>
            <a:pPr rtl="0" fontAlgn="ctr"/>
            <a:r>
              <a:rPr lang="zh-CN" altLang="zh-CN" sz="1200" b="0" i="0" kern="1200" dirty="0" smtClean="0">
                <a:solidFill>
                  <a:schemeClr val="tx1"/>
                </a:solidFill>
                <a:effectLst/>
                <a:latin typeface="+mn-lt"/>
                <a:ea typeface="+mn-ea"/>
                <a:cs typeface="+mn-cs"/>
              </a:rPr>
              <a:t>如果非事务性操作出错，则不能主从一致</a:t>
            </a:r>
          </a:p>
          <a:p>
            <a:pPr rtl="0" fontAlgn="ctr"/>
            <a:r>
              <a:rPr lang="en-US" altLang="zh-CN" sz="1200" b="0" i="0" kern="1200" dirty="0" smtClean="0">
                <a:solidFill>
                  <a:schemeClr val="tx1"/>
                </a:solidFill>
                <a:effectLst/>
                <a:latin typeface="+mn-lt"/>
                <a:ea typeface="+mn-ea"/>
                <a:cs typeface="+mn-cs"/>
              </a:rPr>
              <a:t>UDF</a:t>
            </a:r>
            <a:r>
              <a:rPr lang="zh-CN" altLang="zh-CN" sz="1200" b="0" i="0" kern="1200" dirty="0" smtClean="0">
                <a:solidFill>
                  <a:schemeClr val="tx1"/>
                </a:solidFill>
                <a:effectLst/>
                <a:latin typeface="+mn-lt"/>
                <a:ea typeface="+mn-ea"/>
                <a:cs typeface="+mn-cs"/>
              </a:rPr>
              <a:t>函数调用，无法保证一致性</a:t>
            </a:r>
          </a:p>
          <a:p>
            <a:pPr rtl="0" fontAlgn="ctr"/>
            <a:r>
              <a:rPr lang="zh-CN" altLang="zh-CN" sz="1200" b="0" i="0" kern="1200" dirty="0" smtClean="0">
                <a:solidFill>
                  <a:schemeClr val="tx1"/>
                </a:solidFill>
                <a:effectLst/>
                <a:latin typeface="+mn-lt"/>
                <a:ea typeface="+mn-ea"/>
                <a:cs typeface="+mn-cs"/>
              </a:rPr>
              <a:t>自增字段的</a:t>
            </a:r>
            <a:r>
              <a:rPr lang="en-US" altLang="zh-CN" sz="1200" b="0" i="0" kern="1200" dirty="0" smtClean="0">
                <a:solidFill>
                  <a:schemeClr val="tx1"/>
                </a:solidFill>
                <a:effectLst/>
                <a:latin typeface="+mn-lt"/>
                <a:ea typeface="+mn-ea"/>
                <a:cs typeface="+mn-cs"/>
              </a:rPr>
              <a:t>ID</a:t>
            </a:r>
            <a:r>
              <a:rPr lang="zh-CN" altLang="zh-CN" sz="1200" b="0" i="0" kern="1200" dirty="0" smtClean="0">
                <a:solidFill>
                  <a:schemeClr val="tx1"/>
                </a:solidFill>
                <a:effectLst/>
                <a:latin typeface="+mn-lt"/>
                <a:ea typeface="+mn-ea"/>
                <a:cs typeface="+mn-cs"/>
              </a:rPr>
              <a:t>可能不一致</a:t>
            </a:r>
          </a:p>
          <a:p>
            <a:endParaRPr lang="en-US" altLang="zh-CN" b="1" dirty="0" smtClean="0"/>
          </a:p>
          <a:p>
            <a:r>
              <a:rPr lang="zh-CN" altLang="zh-CN" sz="1200" b="1" kern="1200" dirty="0" smtClean="0">
                <a:solidFill>
                  <a:schemeClr val="tx1"/>
                </a:solidFill>
                <a:effectLst/>
                <a:latin typeface="+mn-lt"/>
                <a:ea typeface="+mn-ea"/>
                <a:cs typeface="+mn-cs"/>
              </a:rPr>
              <a:t>选择行日志和语句日志？</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更新大量行，一般语句更快</a:t>
            </a:r>
          </a:p>
          <a:p>
            <a:r>
              <a:rPr lang="zh-CN" altLang="zh-CN" sz="1200" kern="1200" dirty="0" smtClean="0">
                <a:solidFill>
                  <a:schemeClr val="tx1"/>
                </a:solidFill>
                <a:effectLst/>
                <a:latin typeface="+mn-lt"/>
                <a:ea typeface="+mn-ea"/>
                <a:cs typeface="+mn-cs"/>
              </a:rPr>
              <a:t>需要知道执行了什么语句（监控），就用语句日志</a:t>
            </a:r>
          </a:p>
          <a:p>
            <a:r>
              <a:rPr lang="zh-CN" altLang="zh-CN" sz="1200" kern="1200" dirty="0" smtClean="0">
                <a:solidFill>
                  <a:schemeClr val="tx1"/>
                </a:solidFill>
                <a:effectLst/>
                <a:latin typeface="+mn-lt"/>
                <a:ea typeface="+mn-ea"/>
                <a:cs typeface="+mn-cs"/>
              </a:rPr>
              <a:t>语句复制故障更容易调试解决</a:t>
            </a:r>
          </a:p>
          <a:p>
            <a:endParaRPr lang="en-US" altLang="zh-CN" b="1" dirty="0" smtClean="0"/>
          </a:p>
          <a:p>
            <a:r>
              <a:rPr lang="zh-CN" altLang="zh-CN" sz="1200" b="1" kern="1200" dirty="0" smtClean="0">
                <a:solidFill>
                  <a:schemeClr val="tx1"/>
                </a:solidFill>
                <a:effectLst/>
                <a:latin typeface="+mn-lt"/>
                <a:ea typeface="+mn-ea"/>
                <a:cs typeface="+mn-cs"/>
              </a:rPr>
              <a:t>日志轮换</a:t>
            </a:r>
          </a:p>
          <a:p>
            <a:pPr rtl="0" fontAlgn="ctr"/>
            <a:r>
              <a:rPr lang="zh-CN" altLang="zh-CN" sz="1200" b="0" i="0" kern="1200" dirty="0" smtClean="0">
                <a:solidFill>
                  <a:schemeClr val="tx1"/>
                </a:solidFill>
                <a:effectLst/>
                <a:latin typeface="+mn-lt"/>
                <a:ea typeface="+mn-ea"/>
                <a:cs typeface="+mn-cs"/>
              </a:rPr>
              <a:t>服务器停止</a:t>
            </a:r>
          </a:p>
          <a:p>
            <a:pPr rtl="0" fontAlgn="ctr"/>
            <a:r>
              <a:rPr lang="zh-CN" altLang="zh-CN" sz="1200" b="1" i="0" kern="1200" dirty="0" smtClean="0">
                <a:solidFill>
                  <a:schemeClr val="tx1"/>
                </a:solidFill>
                <a:effectLst/>
                <a:latin typeface="+mn-lt"/>
                <a:ea typeface="+mn-ea"/>
                <a:cs typeface="+mn-cs"/>
              </a:rPr>
              <a:t>达到</a:t>
            </a:r>
            <a:r>
              <a:rPr lang="en-US" altLang="zh-CN" sz="1200" b="1" i="0" kern="1200" dirty="0" err="1" smtClean="0">
                <a:solidFill>
                  <a:schemeClr val="tx1"/>
                </a:solidFill>
                <a:effectLst/>
                <a:latin typeface="+mn-lt"/>
                <a:ea typeface="+mn-ea"/>
                <a:cs typeface="+mn-cs"/>
              </a:rPr>
              <a:t>binlog</a:t>
            </a:r>
            <a:r>
              <a:rPr lang="en-US" altLang="zh-CN" sz="1200" b="1" i="0" kern="1200" dirty="0" smtClean="0">
                <a:solidFill>
                  <a:schemeClr val="tx1"/>
                </a:solidFill>
                <a:effectLst/>
                <a:latin typeface="+mn-lt"/>
                <a:ea typeface="+mn-ea"/>
                <a:cs typeface="+mn-cs"/>
              </a:rPr>
              <a:t>-cache-size</a:t>
            </a:r>
            <a:r>
              <a:rPr lang="zh-CN" altLang="zh-CN" sz="1200" b="1" i="0" kern="1200" dirty="0" smtClean="0">
                <a:solidFill>
                  <a:schemeClr val="tx1"/>
                </a:solidFill>
                <a:effectLst/>
                <a:latin typeface="+mn-lt"/>
                <a:ea typeface="+mn-ea"/>
                <a:cs typeface="+mn-cs"/>
              </a:rPr>
              <a:t>最大尺寸</a:t>
            </a:r>
          </a:p>
          <a:p>
            <a:pPr rtl="0" fontAlgn="ctr"/>
            <a:r>
              <a:rPr lang="zh-CN" altLang="zh-CN" sz="1200" b="0" i="0" kern="1200" dirty="0" smtClean="0">
                <a:solidFill>
                  <a:schemeClr val="tx1"/>
                </a:solidFill>
                <a:effectLst/>
                <a:latin typeface="+mn-lt"/>
                <a:ea typeface="+mn-ea"/>
                <a:cs typeface="+mn-cs"/>
              </a:rPr>
              <a:t>显式</a:t>
            </a:r>
            <a:r>
              <a:rPr lang="en-US" altLang="zh-CN" sz="1200" b="0" i="0" kern="1200" dirty="0" smtClean="0">
                <a:solidFill>
                  <a:schemeClr val="tx1"/>
                </a:solidFill>
                <a:effectLst/>
                <a:latin typeface="+mn-lt"/>
                <a:ea typeface="+mn-ea"/>
                <a:cs typeface="+mn-cs"/>
              </a:rPr>
              <a:t>flush</a:t>
            </a:r>
            <a:endParaRPr lang="zh-CN" altLang="zh-CN" sz="1200" b="0" i="0" kern="1200" dirty="0" smtClean="0">
              <a:solidFill>
                <a:schemeClr val="tx1"/>
              </a:solidFill>
              <a:effectLst/>
              <a:latin typeface="+mn-lt"/>
              <a:ea typeface="+mn-ea"/>
              <a:cs typeface="+mn-cs"/>
            </a:endParaRPr>
          </a:p>
          <a:p>
            <a:pPr rtl="0" fontAlgn="ctr"/>
            <a:r>
              <a:rPr lang="zh-CN" altLang="zh-CN" sz="1200" b="0" i="0" kern="1200" dirty="0" smtClean="0">
                <a:solidFill>
                  <a:schemeClr val="tx1"/>
                </a:solidFill>
                <a:effectLst/>
                <a:latin typeface="+mn-lt"/>
                <a:ea typeface="+mn-ea"/>
                <a:cs typeface="+mn-cs"/>
              </a:rPr>
              <a:t>事故发生</a:t>
            </a:r>
          </a:p>
          <a:p>
            <a:pPr rtl="0" fontAlgn="ctr"/>
            <a:r>
              <a:rPr lang="en-US" altLang="zh-CN" sz="1200" b="0" i="0" kern="1200" dirty="0" err="1" smtClean="0">
                <a:solidFill>
                  <a:schemeClr val="tx1"/>
                </a:solidFill>
                <a:effectLst/>
                <a:latin typeface="+mn-lt"/>
                <a:ea typeface="+mn-ea"/>
                <a:cs typeface="+mn-cs"/>
              </a:rPr>
              <a:t>binlog</a:t>
            </a:r>
            <a:r>
              <a:rPr lang="en-US" altLang="zh-CN" sz="1200" b="0" i="0" kern="1200" dirty="0" smtClean="0">
                <a:solidFill>
                  <a:schemeClr val="tx1"/>
                </a:solidFill>
                <a:effectLst/>
                <a:latin typeface="+mn-lt"/>
                <a:ea typeface="+mn-ea"/>
                <a:cs typeface="+mn-cs"/>
              </a:rPr>
              <a:t>-in-use</a:t>
            </a:r>
          </a:p>
          <a:p>
            <a:pPr rtl="0" fontAlgn="ctr"/>
            <a:r>
              <a:rPr lang="zh-CN" altLang="zh-CN" sz="1200" b="0" i="0" kern="1200" dirty="0" smtClean="0">
                <a:solidFill>
                  <a:schemeClr val="tx1"/>
                </a:solidFill>
                <a:effectLst/>
                <a:latin typeface="+mn-lt"/>
                <a:ea typeface="+mn-ea"/>
                <a:cs typeface="+mn-cs"/>
              </a:rPr>
              <a:t>版本变化</a:t>
            </a:r>
          </a:p>
          <a:p>
            <a:r>
              <a:rPr lang="zh-CN" altLang="zh-CN" sz="1200" kern="1200" dirty="0" smtClean="0">
                <a:solidFill>
                  <a:schemeClr val="tx1"/>
                </a:solidFill>
                <a:effectLst/>
                <a:latin typeface="+mn-lt"/>
                <a:ea typeface="+mn-ea"/>
                <a:cs typeface="+mn-cs"/>
              </a:rPr>
              <a:t>日志清除</a:t>
            </a:r>
          </a:p>
          <a:p>
            <a:r>
              <a:rPr lang="en-US" altLang="zh-CN" sz="1200" b="1" kern="1200" dirty="0" smtClean="0">
                <a:solidFill>
                  <a:schemeClr val="tx1"/>
                </a:solidFill>
                <a:effectLst/>
                <a:latin typeface="+mn-lt"/>
                <a:ea typeface="+mn-ea"/>
                <a:cs typeface="+mn-cs"/>
              </a:rPr>
              <a:t> </a:t>
            </a:r>
            <a:r>
              <a:rPr lang="zh-CN" altLang="zh-CN" sz="1200" b="1" kern="1200" dirty="0" smtClean="0">
                <a:solidFill>
                  <a:schemeClr val="tx1"/>
                </a:solidFill>
                <a:effectLst/>
                <a:latin typeface="+mn-lt"/>
                <a:ea typeface="+mn-ea"/>
                <a:cs typeface="+mn-cs"/>
              </a:rPr>
              <a:t>在</a:t>
            </a:r>
            <a:r>
              <a:rPr lang="en-US" altLang="zh-CN" sz="1200" b="1" kern="1200" dirty="0" err="1" smtClean="0">
                <a:solidFill>
                  <a:schemeClr val="tx1"/>
                </a:solidFill>
                <a:effectLst/>
                <a:latin typeface="+mn-lt"/>
                <a:ea typeface="+mn-ea"/>
                <a:cs typeface="+mn-cs"/>
              </a:rPr>
              <a:t>my.cnf</a:t>
            </a:r>
            <a:r>
              <a:rPr lang="zh-CN" altLang="zh-CN" sz="1200" b="1" kern="1200" dirty="0" smtClean="0">
                <a:solidFill>
                  <a:schemeClr val="tx1"/>
                </a:solidFill>
                <a:effectLst/>
                <a:latin typeface="+mn-lt"/>
                <a:ea typeface="+mn-ea"/>
                <a:cs typeface="+mn-cs"/>
              </a:rPr>
              <a:t>中设置</a:t>
            </a:r>
            <a:r>
              <a:rPr lang="en-US" altLang="zh-CN" sz="1200" b="1" kern="1200" dirty="0" smtClean="0">
                <a:solidFill>
                  <a:schemeClr val="tx1"/>
                </a:solidFill>
                <a:effectLst/>
                <a:latin typeface="+mn-lt"/>
                <a:ea typeface="+mn-ea"/>
                <a:cs typeface="+mn-cs"/>
              </a:rPr>
              <a:t>expire-logs-day</a:t>
            </a:r>
            <a:endParaRPr lang="zh-CN" altLang="zh-CN" sz="1200" b="1"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或</a:t>
            </a:r>
            <a:r>
              <a:rPr lang="en-US" altLang="zh-CN" sz="1200" kern="1200" dirty="0" smtClean="0">
                <a:solidFill>
                  <a:schemeClr val="tx1"/>
                </a:solidFill>
                <a:effectLst/>
                <a:latin typeface="+mn-lt"/>
                <a:ea typeface="+mn-ea"/>
                <a:cs typeface="+mn-cs"/>
              </a:rPr>
              <a:t>PURGE BINARY LOGS [BEFORE </a:t>
            </a:r>
            <a:r>
              <a:rPr lang="en-US" altLang="zh-CN" sz="1200" kern="1200" dirty="0" err="1" smtClean="0">
                <a:solidFill>
                  <a:schemeClr val="tx1"/>
                </a:solidFill>
                <a:effectLst/>
                <a:latin typeface="+mn-lt"/>
                <a:ea typeface="+mn-ea"/>
                <a:cs typeface="+mn-cs"/>
              </a:rPr>
              <a:t>datetime</a:t>
            </a:r>
            <a:r>
              <a:rPr lang="en-US" altLang="zh-CN" sz="1200" kern="1200" dirty="0" smtClean="0">
                <a:solidFill>
                  <a:schemeClr val="tx1"/>
                </a:solidFill>
                <a:effectLst/>
                <a:latin typeface="+mn-lt"/>
                <a:ea typeface="+mn-ea"/>
                <a:cs typeface="+mn-cs"/>
              </a:rPr>
              <a:t> | TO 'filename'] </a:t>
            </a:r>
            <a:r>
              <a:rPr lang="zh-CN" altLang="zh-CN" sz="1200" kern="1200" dirty="0" smtClean="0">
                <a:solidFill>
                  <a:schemeClr val="tx1"/>
                </a:solidFill>
                <a:effectLst/>
                <a:latin typeface="+mn-lt"/>
                <a:ea typeface="+mn-ea"/>
                <a:cs typeface="+mn-cs"/>
              </a:rPr>
              <a:t>手工清除</a:t>
            </a:r>
          </a:p>
          <a:p>
            <a:r>
              <a:rPr lang="zh-CN" altLang="zh-CN" sz="1200" kern="1200" dirty="0" smtClean="0">
                <a:solidFill>
                  <a:schemeClr val="tx1"/>
                </a:solidFill>
                <a:effectLst/>
                <a:latin typeface="+mn-lt"/>
                <a:ea typeface="+mn-ea"/>
                <a:cs typeface="+mn-cs"/>
              </a:rPr>
              <a:t>日志工具</a:t>
            </a:r>
          </a:p>
          <a:p>
            <a:r>
              <a:rPr lang="en-US" altLang="zh-CN" sz="1200" b="1" kern="1200" dirty="0" err="1" smtClean="0">
                <a:solidFill>
                  <a:schemeClr val="tx1"/>
                </a:solidFill>
                <a:effectLst/>
                <a:latin typeface="+mn-lt"/>
                <a:ea typeface="+mn-ea"/>
                <a:cs typeface="+mn-cs"/>
              </a:rPr>
              <a:t>mysqlbinlog</a:t>
            </a:r>
            <a:endParaRPr lang="en-US" altLang="zh-CN" sz="1200" kern="1200" dirty="0" smtClean="0">
              <a:solidFill>
                <a:schemeClr val="tx1"/>
              </a:solidFill>
              <a:effectLst/>
              <a:latin typeface="+mn-lt"/>
              <a:ea typeface="+mn-ea"/>
              <a:cs typeface="+mn-cs"/>
            </a:endParaRPr>
          </a:p>
          <a:p>
            <a:endParaRPr lang="en-US" altLang="zh-CN" b="1" dirty="0" smtClean="0"/>
          </a:p>
          <a:p>
            <a:endParaRPr lang="en-US" altLang="zh-CN" b="1" dirty="0" smtClean="0"/>
          </a:p>
          <a:p>
            <a:r>
              <a:rPr lang="zh-CN" altLang="zh-CN" sz="1200" b="1" kern="1200" dirty="0" smtClean="0">
                <a:solidFill>
                  <a:schemeClr val="tx1"/>
                </a:solidFill>
                <a:effectLst/>
                <a:latin typeface="+mn-lt"/>
                <a:ea typeface="+mn-ea"/>
                <a:cs typeface="+mn-cs"/>
              </a:rPr>
              <a:t>日志安全</a:t>
            </a:r>
          </a:p>
          <a:p>
            <a:pPr rtl="0" fontAlgn="ctr"/>
            <a:r>
              <a:rPr lang="zh-CN" altLang="zh-CN" sz="1200" b="0" i="0" kern="1200" dirty="0" smtClean="0">
                <a:solidFill>
                  <a:schemeClr val="tx1"/>
                </a:solidFill>
                <a:effectLst/>
                <a:latin typeface="+mn-lt"/>
                <a:ea typeface="+mn-ea"/>
                <a:cs typeface="+mn-cs"/>
              </a:rPr>
              <a:t>从防火墙外无法登陆</a:t>
            </a:r>
            <a:r>
              <a:rPr lang="en-US" altLang="zh-CN" sz="1200" b="0" i="0" kern="1200" dirty="0" smtClean="0">
                <a:solidFill>
                  <a:schemeClr val="tx1"/>
                </a:solidFill>
                <a:effectLst/>
                <a:latin typeface="+mn-lt"/>
                <a:ea typeface="+mn-ea"/>
                <a:cs typeface="+mn-cs"/>
              </a:rPr>
              <a:t>replication slave</a:t>
            </a:r>
            <a:r>
              <a:rPr lang="zh-CN" altLang="zh-CN" sz="1200" b="0" i="0" kern="1200" dirty="0" smtClean="0">
                <a:solidFill>
                  <a:schemeClr val="tx1"/>
                </a:solidFill>
                <a:effectLst/>
                <a:latin typeface="+mn-lt"/>
                <a:ea typeface="+mn-ea"/>
                <a:cs typeface="+mn-cs"/>
              </a:rPr>
              <a:t>账户，因为他可以读取所有事件，会泄露数据</a:t>
            </a:r>
          </a:p>
          <a:p>
            <a:pPr rtl="0" fontAlgn="ctr"/>
            <a:r>
              <a:rPr lang="zh-CN" altLang="zh-CN" sz="1200" b="0" i="0" kern="1200" dirty="0" smtClean="0">
                <a:solidFill>
                  <a:schemeClr val="tx1"/>
                </a:solidFill>
                <a:effectLst/>
                <a:latin typeface="+mn-lt"/>
                <a:ea typeface="+mn-ea"/>
                <a:cs typeface="+mn-cs"/>
              </a:rPr>
              <a:t>记录所有试图登陆到</a:t>
            </a:r>
            <a:r>
              <a:rPr lang="en-US" altLang="zh-CN" sz="1200" b="0" i="0" kern="1200" dirty="0" smtClean="0">
                <a:solidFill>
                  <a:schemeClr val="tx1"/>
                </a:solidFill>
                <a:effectLst/>
                <a:latin typeface="+mn-lt"/>
                <a:ea typeface="+mn-ea"/>
                <a:cs typeface="+mn-cs"/>
              </a:rPr>
              <a:t>slave</a:t>
            </a:r>
            <a:r>
              <a:rPr lang="zh-CN" altLang="zh-CN" sz="1200" b="0" i="0" kern="1200" dirty="0" smtClean="0">
                <a:solidFill>
                  <a:schemeClr val="tx1"/>
                </a:solidFill>
                <a:effectLst/>
                <a:latin typeface="+mn-lt"/>
                <a:ea typeface="+mn-ea"/>
                <a:cs typeface="+mn-cs"/>
              </a:rPr>
              <a:t>账户的日志，并将日志放在一个单独的安全服务器</a:t>
            </a:r>
          </a:p>
          <a:p>
            <a:pPr rtl="0" fontAlgn="ctr"/>
            <a:r>
              <a:rPr lang="zh-CN" altLang="zh-CN" sz="1200" b="0" i="0" kern="1200" dirty="0" smtClean="0">
                <a:solidFill>
                  <a:schemeClr val="tx1"/>
                </a:solidFill>
                <a:effectLst/>
                <a:latin typeface="+mn-lt"/>
                <a:ea typeface="+mn-ea"/>
                <a:cs typeface="+mn-cs"/>
              </a:rPr>
              <a:t>加密</a:t>
            </a:r>
            <a:r>
              <a:rPr lang="en-US" altLang="zh-CN" sz="1200" b="0" i="0" kern="1200" dirty="0" smtClean="0">
                <a:solidFill>
                  <a:schemeClr val="tx1"/>
                </a:solidFill>
                <a:effectLst/>
                <a:latin typeface="+mn-lt"/>
                <a:ea typeface="+mn-ea"/>
                <a:cs typeface="+mn-cs"/>
              </a:rPr>
              <a:t>Master</a:t>
            </a:r>
            <a:r>
              <a:rPr lang="zh-CN" altLang="zh-CN" sz="1200" b="0" i="0" kern="1200" dirty="0" smtClean="0">
                <a:solidFill>
                  <a:schemeClr val="tx1"/>
                </a:solidFill>
                <a:effectLst/>
                <a:latin typeface="+mn-lt"/>
                <a:ea typeface="+mn-ea"/>
                <a:cs typeface="+mn-cs"/>
              </a:rPr>
              <a:t>和</a:t>
            </a:r>
            <a:r>
              <a:rPr lang="en-US" altLang="zh-CN" sz="1200" b="0" i="0" kern="1200" dirty="0" smtClean="0">
                <a:solidFill>
                  <a:schemeClr val="tx1"/>
                </a:solidFill>
                <a:effectLst/>
                <a:latin typeface="+mn-lt"/>
                <a:ea typeface="+mn-ea"/>
                <a:cs typeface="+mn-cs"/>
              </a:rPr>
              <a:t>Slave</a:t>
            </a:r>
            <a:r>
              <a:rPr lang="zh-CN" altLang="zh-CN" sz="1200" b="0" i="0" kern="1200" dirty="0" smtClean="0">
                <a:solidFill>
                  <a:schemeClr val="tx1"/>
                </a:solidFill>
                <a:effectLst/>
                <a:latin typeface="+mn-lt"/>
                <a:ea typeface="+mn-ea"/>
                <a:cs typeface="+mn-cs"/>
              </a:rPr>
              <a:t>间所用的连接，例如内置的</a:t>
            </a:r>
            <a:r>
              <a:rPr lang="en-US" altLang="zh-CN" sz="1200" b="0" i="0" kern="1200" dirty="0" err="1" smtClean="0">
                <a:solidFill>
                  <a:schemeClr val="tx1"/>
                </a:solidFill>
                <a:effectLst/>
                <a:latin typeface="+mn-lt"/>
                <a:ea typeface="+mn-ea"/>
                <a:cs typeface="+mn-cs"/>
              </a:rPr>
              <a:t>ssl</a:t>
            </a:r>
            <a:r>
              <a:rPr lang="zh-CN" altLang="zh-CN" sz="1200" b="0" i="0" kern="1200" dirty="0" smtClean="0">
                <a:solidFill>
                  <a:schemeClr val="tx1"/>
                </a:solidFill>
                <a:effectLst/>
                <a:latin typeface="+mn-lt"/>
                <a:ea typeface="+mn-ea"/>
                <a:cs typeface="+mn-cs"/>
              </a:rPr>
              <a:t>支持。</a:t>
            </a:r>
          </a:p>
          <a:p>
            <a:pPr rtl="0" fontAlgn="ctr"/>
            <a:r>
              <a:rPr lang="zh-CN" altLang="zh-CN" sz="1200" b="0" i="0" kern="1200" dirty="0" smtClean="0">
                <a:solidFill>
                  <a:schemeClr val="tx1"/>
                </a:solidFill>
                <a:effectLst/>
                <a:latin typeface="+mn-lt"/>
                <a:ea typeface="+mn-ea"/>
                <a:cs typeface="+mn-cs"/>
              </a:rPr>
              <a:t>若事件中包含密码信息，最好先定义变量将密码</a:t>
            </a:r>
            <a:r>
              <a:rPr lang="en-US" altLang="zh-CN" sz="1200" b="0" i="0" kern="1200" dirty="0" smtClean="0">
                <a:solidFill>
                  <a:schemeClr val="tx1"/>
                </a:solidFill>
                <a:effectLst/>
                <a:latin typeface="+mn-lt"/>
                <a:ea typeface="+mn-ea"/>
                <a:cs typeface="+mn-cs"/>
              </a:rPr>
              <a:t>hash</a:t>
            </a:r>
            <a:endParaRPr lang="zh-CN" altLang="zh-CN" sz="1200" b="0" i="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如：</a:t>
            </a:r>
          </a:p>
          <a:p>
            <a:endParaRPr lang="zh-CN" altLang="en-US" b="1"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10</a:t>
            </a:fld>
            <a:endParaRPr kumimoji="1" lang="zh-CN" altLang="en-US"/>
          </a:p>
        </p:txBody>
      </p:sp>
    </p:spTree>
    <p:extLst>
      <p:ext uri="{BB962C8B-B14F-4D97-AF65-F5344CB8AC3E}">
        <p14:creationId xmlns:p14="http://schemas.microsoft.com/office/powerpoint/2010/main" val="247955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smtClean="0">
                <a:solidFill>
                  <a:schemeClr val="tx1"/>
                </a:solidFill>
                <a:effectLst/>
                <a:latin typeface="+mn-lt"/>
                <a:ea typeface="+mn-ea"/>
                <a:cs typeface="+mn-cs"/>
              </a:rPr>
              <a:t>其他高级复制</a:t>
            </a:r>
            <a:endParaRPr lang="en-US" altLang="zh-CN" sz="1200" b="1"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更健壮的</a:t>
            </a:r>
            <a:r>
              <a:rPr lang="en-US" altLang="zh-CN" sz="1200" kern="1200" dirty="0" smtClean="0">
                <a:solidFill>
                  <a:schemeClr val="tx1"/>
                </a:solidFill>
                <a:effectLst/>
                <a:latin typeface="+mn-lt"/>
                <a:ea typeface="+mn-ea"/>
                <a:cs typeface="+mn-cs"/>
              </a:rPr>
              <a:t>Slave</a:t>
            </a:r>
            <a:r>
              <a:rPr lang="zh-CN" altLang="zh-CN" sz="1200" kern="1200" dirty="0" smtClean="0">
                <a:solidFill>
                  <a:schemeClr val="tx1"/>
                </a:solidFill>
                <a:effectLst/>
                <a:latin typeface="+mn-lt"/>
                <a:ea typeface="+mn-ea"/>
                <a:cs typeface="+mn-cs"/>
              </a:rPr>
              <a:t>提升</a:t>
            </a:r>
          </a:p>
          <a:p>
            <a:r>
              <a:rPr lang="zh-CN" altLang="zh-CN" sz="1200" kern="1200" dirty="0" smtClean="0">
                <a:solidFill>
                  <a:schemeClr val="tx1"/>
                </a:solidFill>
                <a:effectLst/>
                <a:latin typeface="+mn-lt"/>
                <a:ea typeface="+mn-ea"/>
                <a:cs typeface="+mn-cs"/>
              </a:rPr>
              <a:t>崩溃后数据库损坏的处理</a:t>
            </a:r>
          </a:p>
          <a:p>
            <a:r>
              <a:rPr lang="zh-CN" altLang="zh-CN" sz="1200" kern="1200" dirty="0" smtClean="0">
                <a:solidFill>
                  <a:schemeClr val="tx1"/>
                </a:solidFill>
                <a:effectLst/>
                <a:latin typeface="+mn-lt"/>
                <a:ea typeface="+mn-ea"/>
                <a:cs typeface="+mn-cs"/>
              </a:rPr>
              <a:t>多源复制</a:t>
            </a:r>
          </a:p>
          <a:p>
            <a:r>
              <a:rPr lang="zh-CN" altLang="zh-CN" sz="1200" kern="1200" dirty="0" smtClean="0">
                <a:solidFill>
                  <a:schemeClr val="tx1"/>
                </a:solidFill>
                <a:effectLst/>
                <a:latin typeface="+mn-lt"/>
                <a:ea typeface="+mn-ea"/>
                <a:cs typeface="+mn-cs"/>
              </a:rPr>
              <a:t>基于行的复制</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11</a:t>
            </a:fld>
            <a:endParaRPr kumimoji="1" lang="zh-CN" altLang="en-US"/>
          </a:p>
        </p:txBody>
      </p:sp>
    </p:spTree>
    <p:extLst>
      <p:ext uri="{BB962C8B-B14F-4D97-AF65-F5344CB8AC3E}">
        <p14:creationId xmlns:p14="http://schemas.microsoft.com/office/powerpoint/2010/main" val="315513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dirty="0" smtClean="0"/>
              <a:t>CPU:</a:t>
            </a:r>
          </a:p>
          <a:p>
            <a:pPr rtl="0" fontAlgn="t"/>
            <a:r>
              <a:rPr lang="en-US" altLang="zh-CN" sz="1200" kern="1200" dirty="0" smtClean="0">
                <a:solidFill>
                  <a:schemeClr val="tx1"/>
                </a:solidFill>
                <a:effectLst/>
                <a:latin typeface="+mn-lt"/>
                <a:ea typeface="+mn-ea"/>
                <a:cs typeface="+mn-cs"/>
              </a:rPr>
              <a:t>CPU</a:t>
            </a:r>
            <a:r>
              <a:rPr lang="zh-CN" altLang="zh-CN" sz="1200" kern="1200" dirty="0" smtClean="0">
                <a:solidFill>
                  <a:schemeClr val="tx1"/>
                </a:solidFill>
                <a:effectLst/>
                <a:latin typeface="+mn-lt"/>
                <a:ea typeface="+mn-ea"/>
                <a:cs typeface="+mn-cs"/>
              </a:rPr>
              <a:t>高负载处理</a:t>
            </a:r>
          </a:p>
          <a:p>
            <a:pPr lvl="1" rtl="0" fontAlgn="ctr"/>
            <a:r>
              <a:rPr lang="zh-CN" altLang="zh-CN" sz="1200" b="0" i="0" kern="1200" dirty="0" smtClean="0">
                <a:solidFill>
                  <a:schemeClr val="tx1"/>
                </a:solidFill>
                <a:effectLst/>
                <a:latin typeface="+mn-lt"/>
                <a:ea typeface="+mn-ea"/>
                <a:cs typeface="+mn-cs"/>
              </a:rPr>
              <a:t>增加服务器</a:t>
            </a:r>
          </a:p>
          <a:p>
            <a:pPr lvl="1" rtl="0" fontAlgn="ctr"/>
            <a:r>
              <a:rPr lang="zh-CN" altLang="zh-CN" sz="1200" b="0" i="0" kern="1200" dirty="0" smtClean="0">
                <a:solidFill>
                  <a:schemeClr val="tx1"/>
                </a:solidFill>
                <a:effectLst/>
                <a:latin typeface="+mn-lt"/>
                <a:ea typeface="+mn-ea"/>
                <a:cs typeface="+mn-cs"/>
              </a:rPr>
              <a:t>删除不必要的进程</a:t>
            </a:r>
          </a:p>
          <a:p>
            <a:pPr lvl="1" rtl="0" fontAlgn="ctr"/>
            <a:r>
              <a:rPr lang="zh-CN" altLang="zh-CN" sz="1200" b="0" i="0" kern="1200" dirty="0" smtClean="0">
                <a:solidFill>
                  <a:schemeClr val="tx1"/>
                </a:solidFill>
                <a:effectLst/>
                <a:latin typeface="+mn-lt"/>
                <a:ea typeface="+mn-ea"/>
                <a:cs typeface="+mn-cs"/>
              </a:rPr>
              <a:t>杀掉失控进程</a:t>
            </a:r>
          </a:p>
          <a:p>
            <a:pPr lvl="1" rtl="0" fontAlgn="ctr"/>
            <a:r>
              <a:rPr lang="zh-CN" altLang="zh-CN" sz="1200" b="0" i="0" kern="1200" dirty="0" smtClean="0">
                <a:solidFill>
                  <a:schemeClr val="tx1"/>
                </a:solidFill>
                <a:effectLst/>
                <a:latin typeface="+mn-lt"/>
                <a:ea typeface="+mn-ea"/>
                <a:cs typeface="+mn-cs"/>
              </a:rPr>
              <a:t>优化应用程序</a:t>
            </a:r>
          </a:p>
          <a:p>
            <a:pPr lvl="1" rtl="0" fontAlgn="ctr"/>
            <a:r>
              <a:rPr lang="zh-CN" altLang="zh-CN" sz="1200" b="0" i="0" kern="1200" dirty="0" smtClean="0">
                <a:solidFill>
                  <a:schemeClr val="tx1"/>
                </a:solidFill>
                <a:effectLst/>
                <a:latin typeface="+mn-lt"/>
                <a:ea typeface="+mn-ea"/>
                <a:cs typeface="+mn-cs"/>
              </a:rPr>
              <a:t>设置进程优先级</a:t>
            </a:r>
          </a:p>
          <a:p>
            <a:pPr lvl="1" rtl="0" fontAlgn="ctr"/>
            <a:r>
              <a:rPr lang="zh-CN" altLang="zh-CN" sz="1200" b="0" i="0" kern="1200" dirty="0" smtClean="0">
                <a:solidFill>
                  <a:schemeClr val="tx1"/>
                </a:solidFill>
                <a:effectLst/>
                <a:latin typeface="+mn-lt"/>
                <a:ea typeface="+mn-ea"/>
                <a:cs typeface="+mn-cs"/>
              </a:rPr>
              <a:t>重新设置进程调度（如时间安排）</a:t>
            </a:r>
          </a:p>
          <a:p>
            <a:r>
              <a:rPr lang="zh-CN" altLang="zh-CN" sz="1200" b="1" kern="1200" dirty="0" smtClean="0">
                <a:solidFill>
                  <a:schemeClr val="tx1"/>
                </a:solidFill>
                <a:effectLst/>
                <a:latin typeface="+mn-lt"/>
                <a:ea typeface="+mn-ea"/>
                <a:cs typeface="+mn-cs"/>
              </a:rPr>
              <a:t>内存</a:t>
            </a:r>
          </a:p>
          <a:p>
            <a:pPr rtl="0" fontAlgn="t"/>
            <a:r>
              <a:rPr lang="zh-CN" altLang="zh-CN" sz="1200" kern="1200" dirty="0" smtClean="0">
                <a:solidFill>
                  <a:schemeClr val="tx1"/>
                </a:solidFill>
                <a:effectLst/>
                <a:latin typeface="+mn-lt"/>
                <a:ea typeface="+mn-ea"/>
                <a:cs typeface="+mn-cs"/>
              </a:rPr>
              <a:t>内存高占用</a:t>
            </a:r>
          </a:p>
          <a:p>
            <a:pPr lvl="1" rtl="0" fontAlgn="ctr"/>
            <a:r>
              <a:rPr lang="zh-CN" altLang="zh-CN" sz="1200" b="0" i="0" kern="1200" dirty="0" smtClean="0">
                <a:solidFill>
                  <a:schemeClr val="tx1"/>
                </a:solidFill>
                <a:effectLst/>
                <a:latin typeface="+mn-lt"/>
                <a:ea typeface="+mn-ea"/>
                <a:cs typeface="+mn-cs"/>
              </a:rPr>
              <a:t>增加内存</a:t>
            </a:r>
          </a:p>
          <a:p>
            <a:pPr lvl="1" rtl="0" fontAlgn="ctr"/>
            <a:r>
              <a:rPr lang="zh-CN" altLang="zh-CN" sz="1200" b="0" i="0" kern="1200" dirty="0" smtClean="0">
                <a:solidFill>
                  <a:schemeClr val="tx1"/>
                </a:solidFill>
                <a:effectLst/>
                <a:latin typeface="+mn-lt"/>
                <a:ea typeface="+mn-ea"/>
                <a:cs typeface="+mn-cs"/>
              </a:rPr>
              <a:t>给子系统重新分配内存</a:t>
            </a:r>
          </a:p>
          <a:p>
            <a:pPr lvl="1" rtl="0" fontAlgn="ctr"/>
            <a:r>
              <a:rPr lang="zh-CN" altLang="zh-CN" sz="1200" b="0" i="0" kern="1200" dirty="0" smtClean="0">
                <a:solidFill>
                  <a:schemeClr val="tx1"/>
                </a:solidFill>
                <a:effectLst/>
                <a:latin typeface="+mn-lt"/>
                <a:ea typeface="+mn-ea"/>
                <a:cs typeface="+mn-cs"/>
              </a:rPr>
              <a:t>更改子系统的分页优先级</a:t>
            </a:r>
          </a:p>
          <a:p>
            <a:r>
              <a:rPr lang="zh-CN" altLang="zh-CN" sz="1200" b="1" kern="1200" dirty="0" smtClean="0">
                <a:solidFill>
                  <a:schemeClr val="tx1"/>
                </a:solidFill>
                <a:effectLst/>
                <a:latin typeface="+mn-lt"/>
                <a:ea typeface="+mn-ea"/>
                <a:cs typeface="+mn-cs"/>
              </a:rPr>
              <a:t>磁盘</a:t>
            </a:r>
          </a:p>
          <a:p>
            <a:pPr rtl="0" fontAlgn="t"/>
            <a:r>
              <a:rPr lang="zh-CN" altLang="zh-CN" sz="1200" kern="1200" dirty="0" smtClean="0">
                <a:solidFill>
                  <a:schemeClr val="tx1"/>
                </a:solidFill>
                <a:effectLst/>
                <a:latin typeface="+mn-lt"/>
                <a:ea typeface="+mn-ea"/>
                <a:cs typeface="+mn-cs"/>
              </a:rPr>
              <a:t>高</a:t>
            </a:r>
            <a:r>
              <a:rPr lang="en-US" altLang="zh-CN" sz="1200" kern="1200" dirty="0" smtClean="0">
                <a:solidFill>
                  <a:schemeClr val="tx1"/>
                </a:solidFill>
                <a:effectLst/>
                <a:latin typeface="+mn-lt"/>
                <a:ea typeface="+mn-ea"/>
                <a:cs typeface="+mn-cs"/>
              </a:rPr>
              <a:t>I/O</a:t>
            </a:r>
            <a:endParaRPr lang="zh-CN" altLang="zh-CN" sz="1200" kern="1200" dirty="0" smtClean="0">
              <a:solidFill>
                <a:schemeClr val="tx1"/>
              </a:solidFill>
              <a:effectLst/>
              <a:latin typeface="+mn-lt"/>
              <a:ea typeface="+mn-ea"/>
              <a:cs typeface="+mn-cs"/>
            </a:endParaRPr>
          </a:p>
          <a:p>
            <a:pPr lvl="1" rtl="0" fontAlgn="ctr"/>
            <a:r>
              <a:rPr lang="zh-CN" altLang="zh-CN" sz="1200" b="0" i="0" kern="1200" dirty="0" smtClean="0">
                <a:solidFill>
                  <a:schemeClr val="tx1"/>
                </a:solidFill>
                <a:effectLst/>
                <a:latin typeface="+mn-lt"/>
                <a:ea typeface="+mn-ea"/>
                <a:cs typeface="+mn-cs"/>
              </a:rPr>
              <a:t>增加文件系统块的大小</a:t>
            </a:r>
          </a:p>
          <a:p>
            <a:pPr lvl="1" rtl="0" fontAlgn="ctr"/>
            <a:r>
              <a:rPr lang="zh-CN" altLang="zh-CN" sz="1200" b="0" i="0" kern="1200" dirty="0" smtClean="0">
                <a:solidFill>
                  <a:schemeClr val="tx1"/>
                </a:solidFill>
                <a:effectLst/>
                <a:latin typeface="+mn-lt"/>
                <a:ea typeface="+mn-ea"/>
                <a:cs typeface="+mn-cs"/>
              </a:rPr>
              <a:t>增加磁盘阵列，进程分散使用磁盘</a:t>
            </a:r>
          </a:p>
          <a:p>
            <a:pPr lvl="1" rtl="0" fontAlgn="ctr"/>
            <a:r>
              <a:rPr lang="en-US" altLang="zh-CN" sz="1200" b="0" i="0" kern="1200" dirty="0" smtClean="0">
                <a:solidFill>
                  <a:schemeClr val="tx1"/>
                </a:solidFill>
                <a:effectLst/>
                <a:latin typeface="+mn-lt"/>
                <a:ea typeface="+mn-ea"/>
                <a:cs typeface="+mn-cs"/>
              </a:rPr>
              <a:t>SSD</a:t>
            </a:r>
          </a:p>
          <a:p>
            <a:r>
              <a:rPr lang="zh-CN" altLang="zh-CN" sz="1200" b="1" kern="1200" dirty="0" smtClean="0">
                <a:solidFill>
                  <a:schemeClr val="tx1"/>
                </a:solidFill>
                <a:effectLst/>
                <a:latin typeface="+mn-lt"/>
                <a:ea typeface="+mn-ea"/>
                <a:cs typeface="+mn-cs"/>
              </a:rPr>
              <a:t>网络</a:t>
            </a:r>
          </a:p>
          <a:p>
            <a:pPr rtl="0" fontAlgn="t"/>
            <a:r>
              <a:rPr lang="zh-CN" altLang="zh-CN" sz="1200" kern="1200" dirty="0" smtClean="0">
                <a:solidFill>
                  <a:schemeClr val="tx1"/>
                </a:solidFill>
                <a:effectLst/>
                <a:latin typeface="+mn-lt"/>
                <a:ea typeface="+mn-ea"/>
                <a:cs typeface="+mn-cs"/>
              </a:rPr>
              <a:t>网络抖动强，延迟高</a:t>
            </a:r>
          </a:p>
          <a:p>
            <a:pPr lvl="1" rtl="0" fontAlgn="ctr"/>
            <a:r>
              <a:rPr lang="zh-CN" altLang="zh-CN" sz="1200" b="0" i="0" kern="1200" dirty="0" smtClean="0">
                <a:solidFill>
                  <a:schemeClr val="tx1"/>
                </a:solidFill>
                <a:effectLst/>
                <a:latin typeface="+mn-lt"/>
                <a:ea typeface="+mn-ea"/>
                <a:cs typeface="+mn-cs"/>
              </a:rPr>
              <a:t>网络接口出现大量错误，多次重发？</a:t>
            </a:r>
          </a:p>
          <a:p>
            <a:pPr lvl="1" rtl="0" fontAlgn="ctr"/>
            <a:r>
              <a:rPr lang="zh-CN" altLang="zh-CN" sz="1200" b="0" i="0" kern="1200" dirty="0" smtClean="0">
                <a:solidFill>
                  <a:schemeClr val="tx1"/>
                </a:solidFill>
                <a:effectLst/>
                <a:latin typeface="+mn-lt"/>
                <a:ea typeface="+mn-ea"/>
                <a:cs typeface="+mn-cs"/>
              </a:rPr>
              <a:t>安装额外网卡</a:t>
            </a:r>
          </a:p>
          <a:p>
            <a:pPr lvl="1" rtl="0" fontAlgn="ctr"/>
            <a:r>
              <a:rPr lang="zh-CN" altLang="zh-CN" sz="1200" b="0" i="0" kern="1200" dirty="0" smtClean="0">
                <a:solidFill>
                  <a:schemeClr val="tx1"/>
                </a:solidFill>
                <a:effectLst/>
                <a:latin typeface="+mn-lt"/>
                <a:ea typeface="+mn-ea"/>
                <a:cs typeface="+mn-cs"/>
              </a:rPr>
              <a:t>重新配置网络拓扑结构</a:t>
            </a:r>
          </a:p>
          <a:p>
            <a:endParaRPr lang="en-US" altLang="zh-CN" dirty="0" smtClean="0"/>
          </a:p>
          <a:p>
            <a:endParaRPr lang="en-US" altLang="zh-CN" dirty="0" smtClean="0"/>
          </a:p>
          <a:p>
            <a:r>
              <a:rPr lang="en-US" altLang="zh-CN" dirty="0" err="1" smtClean="0"/>
              <a:t>cpu.idle</a:t>
            </a:r>
            <a:r>
              <a:rPr lang="zh-CN" altLang="en-US" dirty="0" smtClean="0"/>
              <a:t>：</a:t>
            </a:r>
            <a:r>
              <a:rPr lang="en-US" altLang="zh-CN" dirty="0" smtClean="0"/>
              <a:t>Percentage of time that the CPU or CPUs were idle and the system did not have an outstanding disk I/O request.</a:t>
            </a:r>
          </a:p>
          <a:p>
            <a:r>
              <a:rPr lang="en-US" altLang="zh-CN" dirty="0" err="1" smtClean="0"/>
              <a:t>cpu.busy</a:t>
            </a:r>
            <a:r>
              <a:rPr lang="zh-CN" altLang="en-US" dirty="0" smtClean="0"/>
              <a:t>：与</a:t>
            </a:r>
            <a:r>
              <a:rPr lang="en-US" altLang="zh-CN" dirty="0" err="1" smtClean="0"/>
              <a:t>cpu.idle</a:t>
            </a:r>
            <a:r>
              <a:rPr lang="zh-CN" altLang="en-US" dirty="0" smtClean="0"/>
              <a:t>相对，他的值等于</a:t>
            </a:r>
            <a:r>
              <a:rPr lang="en-US" altLang="zh-CN" dirty="0" smtClean="0"/>
              <a:t>100</a:t>
            </a:r>
            <a:r>
              <a:rPr lang="zh-CN" altLang="en-US" dirty="0" smtClean="0"/>
              <a:t>减去</a:t>
            </a:r>
            <a:r>
              <a:rPr lang="en-US" altLang="zh-CN" dirty="0" err="1" smtClean="0"/>
              <a:t>cpu.idle</a:t>
            </a:r>
            <a:r>
              <a:rPr lang="zh-CN" altLang="en-US" dirty="0" smtClean="0"/>
              <a:t>。</a:t>
            </a:r>
          </a:p>
          <a:p>
            <a:r>
              <a:rPr lang="en-US" altLang="zh-CN" dirty="0" err="1" smtClean="0"/>
              <a:t>cpu.guest</a:t>
            </a:r>
            <a:r>
              <a:rPr lang="zh-CN" altLang="en-US" dirty="0" smtClean="0"/>
              <a:t>：</a:t>
            </a:r>
            <a:r>
              <a:rPr lang="en-US" altLang="zh-CN" dirty="0" smtClean="0"/>
              <a:t>Percentage of time spent by the CPU or CPUs to run a virtual processor.</a:t>
            </a:r>
          </a:p>
          <a:p>
            <a:r>
              <a:rPr lang="en-US" altLang="zh-CN" dirty="0" err="1" smtClean="0"/>
              <a:t>cpu.iowait</a:t>
            </a:r>
            <a:r>
              <a:rPr lang="zh-CN" altLang="en-US" dirty="0" smtClean="0"/>
              <a:t>：</a:t>
            </a:r>
            <a:r>
              <a:rPr lang="en-US" altLang="zh-CN" dirty="0" smtClean="0"/>
              <a:t>Percentage of time that the CPU or CPUs were idle during which the system had an outstanding disk I/O request.</a:t>
            </a:r>
          </a:p>
          <a:p>
            <a:r>
              <a:rPr lang="en-US" altLang="zh-CN" dirty="0" err="1" smtClean="0"/>
              <a:t>cpu.irq</a:t>
            </a:r>
            <a:r>
              <a:rPr lang="zh-CN" altLang="en-US" dirty="0" smtClean="0"/>
              <a:t>：</a:t>
            </a:r>
            <a:r>
              <a:rPr lang="en-US" altLang="zh-CN" dirty="0" smtClean="0"/>
              <a:t>Percentage of time spent by the CPU or CPUs to service hardware interrupts.</a:t>
            </a:r>
          </a:p>
          <a:p>
            <a:r>
              <a:rPr lang="en-US" altLang="zh-CN" dirty="0" err="1" smtClean="0"/>
              <a:t>cpu.softirq</a:t>
            </a:r>
            <a:r>
              <a:rPr lang="zh-CN" altLang="en-US" dirty="0" smtClean="0"/>
              <a:t>：</a:t>
            </a:r>
            <a:r>
              <a:rPr lang="en-US" altLang="zh-CN" dirty="0" smtClean="0"/>
              <a:t>Percentage of time spent by the CPU or CPUs to service software interrupts.</a:t>
            </a:r>
          </a:p>
          <a:p>
            <a:r>
              <a:rPr lang="en-US" altLang="zh-CN" dirty="0" err="1" smtClean="0"/>
              <a:t>cpu.nice</a:t>
            </a:r>
            <a:r>
              <a:rPr lang="zh-CN" altLang="en-US" dirty="0" smtClean="0"/>
              <a:t>：</a:t>
            </a:r>
            <a:r>
              <a:rPr lang="en-US" altLang="zh-CN" dirty="0" smtClean="0"/>
              <a:t>Percentage of CPU utilization that occurred while executing at the user level with nice priority.</a:t>
            </a:r>
          </a:p>
          <a:p>
            <a:r>
              <a:rPr lang="en-US" altLang="zh-CN" dirty="0" err="1" smtClean="0"/>
              <a:t>cpu.steal</a:t>
            </a:r>
            <a:r>
              <a:rPr lang="zh-CN" altLang="en-US" dirty="0" smtClean="0"/>
              <a:t>：</a:t>
            </a:r>
            <a:r>
              <a:rPr lang="en-US" altLang="zh-CN" dirty="0" smtClean="0"/>
              <a:t>Percentage of time spent in involuntary wait by the virtual CPU or CPUs while the hypervisor was servicing another virtual processor.</a:t>
            </a:r>
          </a:p>
          <a:p>
            <a:r>
              <a:rPr lang="en-US" altLang="zh-CN" dirty="0" err="1" smtClean="0"/>
              <a:t>cpu.system</a:t>
            </a:r>
            <a:r>
              <a:rPr lang="zh-CN" altLang="en-US" dirty="0" smtClean="0"/>
              <a:t>：</a:t>
            </a:r>
            <a:r>
              <a:rPr lang="en-US" altLang="zh-CN" dirty="0" smtClean="0"/>
              <a:t>Percentage of CPU utilization that occurred while executing at the system level (kernel).</a:t>
            </a:r>
          </a:p>
          <a:p>
            <a:r>
              <a:rPr lang="en-US" altLang="zh-CN" dirty="0" err="1" smtClean="0"/>
              <a:t>cpu.user</a:t>
            </a:r>
            <a:r>
              <a:rPr lang="zh-CN" altLang="en-US" dirty="0" smtClean="0"/>
              <a:t>：</a:t>
            </a:r>
            <a:r>
              <a:rPr lang="en-US" altLang="zh-CN" dirty="0" smtClean="0"/>
              <a:t>Percentage of CPU utilization that occurred while executing at the user level (application).</a:t>
            </a:r>
          </a:p>
          <a:p>
            <a:r>
              <a:rPr lang="en-US" altLang="zh-CN" dirty="0" err="1" smtClean="0"/>
              <a:t>cpu.cnt</a:t>
            </a:r>
            <a:r>
              <a:rPr lang="zh-CN" altLang="en-US" dirty="0" smtClean="0"/>
              <a:t>：</a:t>
            </a:r>
            <a:r>
              <a:rPr lang="en-US" altLang="zh-CN" dirty="0" err="1" smtClean="0"/>
              <a:t>cpu</a:t>
            </a:r>
            <a:r>
              <a:rPr lang="zh-CN" altLang="en-US" dirty="0" smtClean="0"/>
              <a:t>核数。</a:t>
            </a:r>
          </a:p>
          <a:p>
            <a:r>
              <a:rPr lang="en-US" altLang="zh-CN" dirty="0" err="1" smtClean="0"/>
              <a:t>cpu.switches</a:t>
            </a:r>
            <a:r>
              <a:rPr lang="zh-CN" altLang="en-US" dirty="0" smtClean="0"/>
              <a:t>：</a:t>
            </a:r>
            <a:r>
              <a:rPr lang="en-US" altLang="zh-CN" dirty="0" err="1" smtClean="0"/>
              <a:t>cpu</a:t>
            </a:r>
            <a:r>
              <a:rPr lang="zh-CN" altLang="en-US" dirty="0" smtClean="0"/>
              <a:t>上下文切换次数，计数器类型。</a:t>
            </a:r>
            <a:endParaRPr lang="en-US" altLang="zh-CN" dirty="0" smtClean="0"/>
          </a:p>
          <a:p>
            <a:endParaRPr lang="en-US" altLang="zh-CN" dirty="0" smtClean="0"/>
          </a:p>
          <a:p>
            <a:endParaRPr lang="en-US" altLang="zh-CN" dirty="0" smtClean="0"/>
          </a:p>
          <a:p>
            <a:r>
              <a:rPr lang="en-US" altLang="zh-CN" dirty="0" err="1" smtClean="0"/>
              <a:t>df.bytes.free</a:t>
            </a:r>
            <a:r>
              <a:rPr lang="zh-CN" altLang="en-US" dirty="0" smtClean="0"/>
              <a:t>：磁盘可用量，</a:t>
            </a:r>
            <a:r>
              <a:rPr lang="en-US" altLang="zh-CN" dirty="0" smtClean="0"/>
              <a:t>int64</a:t>
            </a:r>
          </a:p>
          <a:p>
            <a:r>
              <a:rPr lang="en-US" altLang="zh-CN" dirty="0" err="1" smtClean="0"/>
              <a:t>df.bytes.free.percent</a:t>
            </a:r>
            <a:r>
              <a:rPr lang="zh-CN" altLang="en-US" dirty="0" smtClean="0"/>
              <a:t>：磁盘可用量占总量的百分比，</a:t>
            </a:r>
            <a:r>
              <a:rPr lang="en-US" altLang="zh-CN" dirty="0" smtClean="0"/>
              <a:t>float64</a:t>
            </a:r>
            <a:r>
              <a:rPr lang="zh-CN" altLang="en-US" dirty="0" smtClean="0"/>
              <a:t>，比如</a:t>
            </a:r>
            <a:r>
              <a:rPr lang="en-US" altLang="zh-CN" dirty="0" smtClean="0"/>
              <a:t>32.1</a:t>
            </a:r>
          </a:p>
          <a:p>
            <a:r>
              <a:rPr lang="en-US" altLang="zh-CN" dirty="0" err="1" smtClean="0"/>
              <a:t>df.bytes.total</a:t>
            </a:r>
            <a:r>
              <a:rPr lang="zh-CN" altLang="en-US" dirty="0" smtClean="0"/>
              <a:t>：磁盘总大小，</a:t>
            </a:r>
            <a:r>
              <a:rPr lang="en-US" altLang="zh-CN" dirty="0" smtClean="0"/>
              <a:t>int64</a:t>
            </a:r>
          </a:p>
          <a:p>
            <a:r>
              <a:rPr lang="en-US" altLang="zh-CN" dirty="0" err="1" smtClean="0"/>
              <a:t>df.bytes.used</a:t>
            </a:r>
            <a:r>
              <a:rPr lang="zh-CN" altLang="en-US" dirty="0" smtClean="0"/>
              <a:t>：磁盘已用大小，</a:t>
            </a:r>
            <a:r>
              <a:rPr lang="en-US" altLang="zh-CN" dirty="0" smtClean="0"/>
              <a:t>int64</a:t>
            </a:r>
          </a:p>
          <a:p>
            <a:r>
              <a:rPr lang="en-US" altLang="zh-CN" dirty="0" err="1" smtClean="0"/>
              <a:t>df.bytes.used.percent</a:t>
            </a:r>
            <a:r>
              <a:rPr lang="zh-CN" altLang="en-US" dirty="0" smtClean="0"/>
              <a:t>：磁盘已用大小占总量的百分比，</a:t>
            </a:r>
            <a:r>
              <a:rPr lang="en-US" altLang="zh-CN" dirty="0" smtClean="0"/>
              <a:t>float64</a:t>
            </a:r>
          </a:p>
          <a:p>
            <a:r>
              <a:rPr lang="en-US" altLang="zh-CN" dirty="0" err="1" smtClean="0"/>
              <a:t>df.inodes.total</a:t>
            </a:r>
            <a:r>
              <a:rPr lang="zh-CN" altLang="en-US" dirty="0" smtClean="0"/>
              <a:t>：</a:t>
            </a:r>
            <a:r>
              <a:rPr lang="en-US" altLang="zh-CN" dirty="0" err="1" smtClean="0"/>
              <a:t>inode</a:t>
            </a:r>
            <a:r>
              <a:rPr lang="zh-CN" altLang="en-US" dirty="0" smtClean="0"/>
              <a:t>总数，</a:t>
            </a:r>
            <a:r>
              <a:rPr lang="en-US" altLang="zh-CN" dirty="0" smtClean="0"/>
              <a:t>int64</a:t>
            </a:r>
          </a:p>
          <a:p>
            <a:r>
              <a:rPr lang="en-US" altLang="zh-CN" dirty="0" err="1" smtClean="0"/>
              <a:t>df.inodes.free</a:t>
            </a:r>
            <a:r>
              <a:rPr lang="zh-CN" altLang="en-US" dirty="0" smtClean="0"/>
              <a:t>：可用</a:t>
            </a:r>
            <a:r>
              <a:rPr lang="en-US" altLang="zh-CN" dirty="0" err="1" smtClean="0"/>
              <a:t>inode</a:t>
            </a:r>
            <a:r>
              <a:rPr lang="zh-CN" altLang="en-US" dirty="0" smtClean="0"/>
              <a:t>数目，</a:t>
            </a:r>
            <a:r>
              <a:rPr lang="en-US" altLang="zh-CN" dirty="0" smtClean="0"/>
              <a:t>int64</a:t>
            </a:r>
          </a:p>
          <a:p>
            <a:r>
              <a:rPr lang="en-US" altLang="zh-CN" dirty="0" err="1" smtClean="0"/>
              <a:t>df.inodes.free.percent</a:t>
            </a:r>
            <a:r>
              <a:rPr lang="zh-CN" altLang="en-US" dirty="0" smtClean="0"/>
              <a:t>：可用</a:t>
            </a:r>
            <a:r>
              <a:rPr lang="en-US" altLang="zh-CN" dirty="0" err="1" smtClean="0"/>
              <a:t>inode</a:t>
            </a:r>
            <a:r>
              <a:rPr lang="zh-CN" altLang="en-US" dirty="0" smtClean="0"/>
              <a:t>占比，</a:t>
            </a:r>
            <a:r>
              <a:rPr lang="en-US" altLang="zh-CN" dirty="0" smtClean="0"/>
              <a:t>float64</a:t>
            </a:r>
          </a:p>
          <a:p>
            <a:r>
              <a:rPr lang="en-US" altLang="zh-CN" dirty="0" err="1" smtClean="0"/>
              <a:t>df.inodes.used</a:t>
            </a:r>
            <a:r>
              <a:rPr lang="zh-CN" altLang="en-US" dirty="0" smtClean="0"/>
              <a:t>：已用的</a:t>
            </a:r>
            <a:r>
              <a:rPr lang="en-US" altLang="zh-CN" dirty="0" err="1" smtClean="0"/>
              <a:t>inode</a:t>
            </a:r>
            <a:r>
              <a:rPr lang="zh-CN" altLang="en-US" dirty="0" smtClean="0"/>
              <a:t>数据，</a:t>
            </a:r>
            <a:r>
              <a:rPr lang="en-US" altLang="zh-CN" dirty="0" smtClean="0"/>
              <a:t>int64</a:t>
            </a:r>
          </a:p>
          <a:p>
            <a:r>
              <a:rPr lang="en-US" altLang="zh-CN" dirty="0" err="1" smtClean="0"/>
              <a:t>df.inodes.used.percent</a:t>
            </a:r>
            <a:r>
              <a:rPr lang="zh-CN" altLang="en-US" dirty="0" smtClean="0"/>
              <a:t>：已用</a:t>
            </a:r>
            <a:r>
              <a:rPr lang="en-US" altLang="zh-CN" dirty="0" err="1" smtClean="0"/>
              <a:t>inode</a:t>
            </a:r>
            <a:r>
              <a:rPr lang="zh-CN" altLang="en-US" dirty="0" smtClean="0"/>
              <a:t>占比，</a:t>
            </a:r>
            <a:r>
              <a:rPr lang="en-US" altLang="zh-CN" dirty="0" smtClean="0"/>
              <a:t>float64</a:t>
            </a:r>
          </a:p>
          <a:p>
            <a:endParaRPr lang="en-US" altLang="zh-CN" dirty="0" smtClean="0"/>
          </a:p>
          <a:p>
            <a:r>
              <a:rPr lang="en-US" altLang="zh-CN" dirty="0" err="1" smtClean="0"/>
              <a:t>disk.io.ios_in_progress</a:t>
            </a:r>
            <a:r>
              <a:rPr lang="zh-CN" altLang="en-US" dirty="0" smtClean="0"/>
              <a:t>：</a:t>
            </a:r>
            <a:r>
              <a:rPr lang="en-US" altLang="zh-CN" dirty="0" smtClean="0"/>
              <a:t>Number of actual I/O requests currently in flight.</a:t>
            </a:r>
          </a:p>
          <a:p>
            <a:r>
              <a:rPr lang="en-US" altLang="zh-CN" dirty="0" err="1" smtClean="0"/>
              <a:t>disk.io.msec_read</a:t>
            </a:r>
            <a:r>
              <a:rPr lang="zh-CN" altLang="en-US" dirty="0" smtClean="0"/>
              <a:t>：</a:t>
            </a:r>
            <a:r>
              <a:rPr lang="en-US" altLang="zh-CN" dirty="0" smtClean="0"/>
              <a:t>Total number of </a:t>
            </a:r>
            <a:r>
              <a:rPr lang="en-US" altLang="zh-CN" dirty="0" err="1" smtClean="0"/>
              <a:t>ms</a:t>
            </a:r>
            <a:r>
              <a:rPr lang="en-US" altLang="zh-CN" dirty="0" smtClean="0"/>
              <a:t> spent by all reads.</a:t>
            </a:r>
          </a:p>
          <a:p>
            <a:r>
              <a:rPr lang="en-US" altLang="zh-CN" dirty="0" err="1" smtClean="0"/>
              <a:t>disk.io.msec_total</a:t>
            </a:r>
            <a:r>
              <a:rPr lang="zh-CN" altLang="en-US" dirty="0" smtClean="0"/>
              <a:t>：</a:t>
            </a:r>
            <a:r>
              <a:rPr lang="en-US" altLang="zh-CN" dirty="0" smtClean="0"/>
              <a:t>Amount of time during which </a:t>
            </a:r>
            <a:r>
              <a:rPr lang="en-US" altLang="zh-CN" dirty="0" err="1" smtClean="0"/>
              <a:t>ios_in_progress</a:t>
            </a:r>
            <a:r>
              <a:rPr lang="en-US" altLang="zh-CN" dirty="0" smtClean="0"/>
              <a:t> &gt;= 1.</a:t>
            </a:r>
          </a:p>
          <a:p>
            <a:r>
              <a:rPr lang="en-US" altLang="zh-CN" dirty="0" err="1" smtClean="0"/>
              <a:t>disk.io.msec_weighted_total</a:t>
            </a:r>
            <a:r>
              <a:rPr lang="zh-CN" altLang="en-US" dirty="0" smtClean="0"/>
              <a:t>：</a:t>
            </a:r>
            <a:r>
              <a:rPr lang="en-US" altLang="zh-CN" dirty="0" smtClean="0"/>
              <a:t>Measure of recent I/O completion time and backlog.</a:t>
            </a:r>
          </a:p>
          <a:p>
            <a:r>
              <a:rPr lang="en-US" altLang="zh-CN" dirty="0" err="1" smtClean="0"/>
              <a:t>disk.io.msec_write</a:t>
            </a:r>
            <a:r>
              <a:rPr lang="zh-CN" altLang="en-US" dirty="0" smtClean="0"/>
              <a:t>：</a:t>
            </a:r>
            <a:r>
              <a:rPr lang="en-US" altLang="zh-CN" dirty="0" smtClean="0"/>
              <a:t>Total number of </a:t>
            </a:r>
            <a:r>
              <a:rPr lang="en-US" altLang="zh-CN" dirty="0" err="1" smtClean="0"/>
              <a:t>ms</a:t>
            </a:r>
            <a:r>
              <a:rPr lang="en-US" altLang="zh-CN" dirty="0" smtClean="0"/>
              <a:t> spent by all writes.</a:t>
            </a:r>
          </a:p>
          <a:p>
            <a:r>
              <a:rPr lang="en-US" altLang="zh-CN" dirty="0" err="1" smtClean="0"/>
              <a:t>disk.io.read_merged</a:t>
            </a:r>
            <a:r>
              <a:rPr lang="zh-CN" altLang="en-US" dirty="0" smtClean="0"/>
              <a:t>：</a:t>
            </a:r>
            <a:r>
              <a:rPr lang="en-US" altLang="zh-CN" dirty="0" smtClean="0"/>
              <a:t>Adjacent read requests merged in a single req.</a:t>
            </a:r>
          </a:p>
          <a:p>
            <a:r>
              <a:rPr lang="en-US" altLang="zh-CN" dirty="0" err="1" smtClean="0"/>
              <a:t>disk.io.read_requests</a:t>
            </a:r>
            <a:r>
              <a:rPr lang="zh-CN" altLang="en-US" dirty="0" smtClean="0"/>
              <a:t>：</a:t>
            </a:r>
            <a:r>
              <a:rPr lang="en-US" altLang="zh-CN" dirty="0" smtClean="0"/>
              <a:t>Total number of reads completed successfully.</a:t>
            </a:r>
          </a:p>
          <a:p>
            <a:r>
              <a:rPr lang="en-US" altLang="zh-CN" dirty="0" err="1" smtClean="0"/>
              <a:t>disk.io.read_sectors</a:t>
            </a:r>
            <a:r>
              <a:rPr lang="zh-CN" altLang="en-US" dirty="0" smtClean="0"/>
              <a:t>：</a:t>
            </a:r>
            <a:r>
              <a:rPr lang="en-US" altLang="zh-CN" dirty="0" smtClean="0"/>
              <a:t>Total number of sectors read successfully.</a:t>
            </a:r>
          </a:p>
          <a:p>
            <a:r>
              <a:rPr lang="en-US" altLang="zh-CN" dirty="0" err="1" smtClean="0"/>
              <a:t>disk.io.write_merged</a:t>
            </a:r>
            <a:r>
              <a:rPr lang="zh-CN" altLang="en-US" dirty="0" smtClean="0"/>
              <a:t>：</a:t>
            </a:r>
            <a:r>
              <a:rPr lang="en-US" altLang="zh-CN" dirty="0" smtClean="0"/>
              <a:t>Adjacent write requests merged in a single req.</a:t>
            </a:r>
          </a:p>
          <a:p>
            <a:r>
              <a:rPr lang="en-US" altLang="zh-CN" dirty="0" err="1" smtClean="0"/>
              <a:t>disk.io.write_requests</a:t>
            </a:r>
            <a:r>
              <a:rPr lang="zh-CN" altLang="en-US" dirty="0" smtClean="0"/>
              <a:t>：</a:t>
            </a:r>
            <a:r>
              <a:rPr lang="en-US" altLang="zh-CN" dirty="0" smtClean="0"/>
              <a:t>total number of writes completed successfully.</a:t>
            </a:r>
          </a:p>
          <a:p>
            <a:r>
              <a:rPr lang="en-US" altLang="zh-CN" dirty="0" err="1" smtClean="0"/>
              <a:t>disk.io.write_sectors</a:t>
            </a:r>
            <a:r>
              <a:rPr lang="zh-CN" altLang="en-US" dirty="0" smtClean="0"/>
              <a:t>：</a:t>
            </a:r>
            <a:r>
              <a:rPr lang="en-US" altLang="zh-CN" dirty="0" smtClean="0"/>
              <a:t>total number of sectors written successfully.</a:t>
            </a:r>
          </a:p>
          <a:p>
            <a:r>
              <a:rPr lang="en-US" altLang="zh-CN" dirty="0" err="1" smtClean="0"/>
              <a:t>disk.io.read_bytes</a:t>
            </a:r>
            <a:r>
              <a:rPr lang="zh-CN" altLang="en-US" dirty="0" smtClean="0"/>
              <a:t>：单位是</a:t>
            </a:r>
            <a:r>
              <a:rPr lang="en-US" altLang="zh-CN" dirty="0" smtClean="0"/>
              <a:t>byte</a:t>
            </a:r>
            <a:r>
              <a:rPr lang="zh-CN" altLang="en-US" dirty="0" smtClean="0"/>
              <a:t>的数字</a:t>
            </a:r>
          </a:p>
          <a:p>
            <a:r>
              <a:rPr lang="en-US" altLang="zh-CN" dirty="0" err="1" smtClean="0"/>
              <a:t>disk.io.write_bytes</a:t>
            </a:r>
            <a:r>
              <a:rPr lang="zh-CN" altLang="en-US" dirty="0" smtClean="0"/>
              <a:t>：单位是</a:t>
            </a:r>
            <a:r>
              <a:rPr lang="en-US" altLang="zh-CN" dirty="0" smtClean="0"/>
              <a:t>byte</a:t>
            </a:r>
            <a:r>
              <a:rPr lang="zh-CN" altLang="en-US" dirty="0" smtClean="0"/>
              <a:t>的数字</a:t>
            </a:r>
          </a:p>
          <a:p>
            <a:r>
              <a:rPr lang="en-US" altLang="zh-CN" dirty="0" err="1" smtClean="0"/>
              <a:t>disk.io.avgrq_sz</a:t>
            </a:r>
            <a:r>
              <a:rPr lang="zh-CN" altLang="en-US" dirty="0" smtClean="0"/>
              <a:t>：下面几个值就是</a:t>
            </a:r>
            <a:r>
              <a:rPr lang="en-US" altLang="zh-CN" dirty="0" err="1" smtClean="0"/>
              <a:t>iostat</a:t>
            </a:r>
            <a:r>
              <a:rPr lang="en-US" altLang="zh-CN" dirty="0" smtClean="0"/>
              <a:t> -x 1</a:t>
            </a:r>
            <a:r>
              <a:rPr lang="zh-CN" altLang="en-US" dirty="0" smtClean="0"/>
              <a:t>看到的值</a:t>
            </a:r>
          </a:p>
          <a:p>
            <a:r>
              <a:rPr lang="en-US" altLang="zh-CN" dirty="0" err="1" smtClean="0"/>
              <a:t>disk.io.avgqu-sz</a:t>
            </a:r>
            <a:r>
              <a:rPr lang="en-US" altLang="zh-CN" dirty="0" smtClean="0"/>
              <a:t> </a:t>
            </a:r>
          </a:p>
          <a:p>
            <a:r>
              <a:rPr lang="en-US" altLang="zh-CN" dirty="0" err="1" smtClean="0"/>
              <a:t>disk.io.await</a:t>
            </a:r>
            <a:endParaRPr lang="en-US" altLang="zh-CN" dirty="0" smtClean="0"/>
          </a:p>
          <a:p>
            <a:r>
              <a:rPr lang="en-US" altLang="zh-CN" dirty="0" err="1" smtClean="0"/>
              <a:t>disk.io.svctm</a:t>
            </a:r>
            <a:endParaRPr lang="en-US" altLang="zh-CN" dirty="0" smtClean="0"/>
          </a:p>
          <a:p>
            <a:r>
              <a:rPr lang="en-US" altLang="zh-CN" dirty="0" err="1" smtClean="0"/>
              <a:t>disk.io.util</a:t>
            </a:r>
            <a:r>
              <a:rPr lang="zh-CN" altLang="en-US" dirty="0" smtClean="0"/>
              <a:t>：是个百分数，比如</a:t>
            </a:r>
            <a:r>
              <a:rPr lang="en-US" altLang="zh-CN" dirty="0" smtClean="0"/>
              <a:t>56.43</a:t>
            </a:r>
            <a:r>
              <a:rPr lang="zh-CN" altLang="en-US" dirty="0" smtClean="0"/>
              <a:t>，表示</a:t>
            </a:r>
            <a:r>
              <a:rPr lang="en-US" altLang="zh-CN" dirty="0" smtClean="0"/>
              <a:t>56.43%</a:t>
            </a:r>
          </a:p>
          <a:p>
            <a:endParaRPr lang="en-US" altLang="zh-CN" dirty="0" smtClean="0"/>
          </a:p>
          <a:p>
            <a:r>
              <a:rPr lang="en-US" altLang="zh-CN" dirty="0" err="1" smtClean="0"/>
              <a:t>mem.memtotal</a:t>
            </a:r>
            <a:r>
              <a:rPr lang="zh-CN" altLang="en-US" dirty="0" smtClean="0"/>
              <a:t>：内存总大小</a:t>
            </a:r>
          </a:p>
          <a:p>
            <a:r>
              <a:rPr lang="en-US" altLang="zh-CN" dirty="0" err="1" smtClean="0"/>
              <a:t>mem.memused</a:t>
            </a:r>
            <a:r>
              <a:rPr lang="zh-CN" altLang="en-US" dirty="0" smtClean="0"/>
              <a:t>：使用了多少内存</a:t>
            </a:r>
          </a:p>
          <a:p>
            <a:r>
              <a:rPr lang="en-US" altLang="zh-CN" dirty="0" err="1" smtClean="0"/>
              <a:t>mem.memused.percent</a:t>
            </a:r>
            <a:r>
              <a:rPr lang="zh-CN" altLang="en-US" dirty="0" smtClean="0"/>
              <a:t>：使用的内存占比</a:t>
            </a:r>
          </a:p>
          <a:p>
            <a:r>
              <a:rPr lang="en-US" altLang="zh-CN" dirty="0" err="1" smtClean="0"/>
              <a:t>mem.memfree</a:t>
            </a:r>
            <a:endParaRPr lang="en-US" altLang="zh-CN" dirty="0" smtClean="0"/>
          </a:p>
          <a:p>
            <a:r>
              <a:rPr lang="en-US" altLang="zh-CN" dirty="0" err="1" smtClean="0"/>
              <a:t>mem.memfree.percent</a:t>
            </a:r>
            <a:endParaRPr lang="en-US" altLang="zh-CN" dirty="0" smtClean="0"/>
          </a:p>
          <a:p>
            <a:r>
              <a:rPr lang="en-US" altLang="zh-CN" dirty="0" err="1" smtClean="0"/>
              <a:t>mem.swaptotal</a:t>
            </a:r>
            <a:r>
              <a:rPr lang="zh-CN" altLang="en-US" dirty="0" smtClean="0"/>
              <a:t>：</a:t>
            </a:r>
            <a:r>
              <a:rPr lang="en-US" altLang="zh-CN" dirty="0" smtClean="0"/>
              <a:t>swap</a:t>
            </a:r>
            <a:r>
              <a:rPr lang="zh-CN" altLang="en-US" dirty="0" smtClean="0"/>
              <a:t>总大小</a:t>
            </a:r>
          </a:p>
          <a:p>
            <a:r>
              <a:rPr lang="en-US" altLang="zh-CN" dirty="0" err="1" smtClean="0"/>
              <a:t>mem.swapused</a:t>
            </a:r>
            <a:r>
              <a:rPr lang="zh-CN" altLang="en-US" dirty="0" smtClean="0"/>
              <a:t>：使用了多少</a:t>
            </a:r>
            <a:r>
              <a:rPr lang="en-US" altLang="zh-CN" dirty="0" smtClean="0"/>
              <a:t>swap</a:t>
            </a:r>
          </a:p>
          <a:p>
            <a:r>
              <a:rPr lang="en-US" altLang="zh-CN" dirty="0" err="1" smtClean="0"/>
              <a:t>mem.swapused.percent</a:t>
            </a:r>
            <a:r>
              <a:rPr lang="zh-CN" altLang="en-US" dirty="0" smtClean="0"/>
              <a:t>：使用的</a:t>
            </a:r>
            <a:r>
              <a:rPr lang="en-US" altLang="zh-CN" dirty="0" smtClean="0"/>
              <a:t>swap</a:t>
            </a:r>
            <a:r>
              <a:rPr lang="zh-CN" altLang="en-US" dirty="0" smtClean="0"/>
              <a:t>的占比</a:t>
            </a:r>
          </a:p>
          <a:p>
            <a:r>
              <a:rPr lang="en-US" altLang="zh-CN" dirty="0" err="1" smtClean="0"/>
              <a:t>mem.swapfree</a:t>
            </a:r>
            <a:r>
              <a:rPr lang="en-US" altLang="zh-CN" dirty="0" smtClean="0"/>
              <a:t> </a:t>
            </a:r>
          </a:p>
          <a:p>
            <a:r>
              <a:rPr lang="en-US" altLang="zh-CN" dirty="0" err="1" smtClean="0"/>
              <a:t>mem.swapfree.percent</a:t>
            </a:r>
            <a:endParaRPr lang="en-US" altLang="zh-CN" dirty="0" smtClean="0"/>
          </a:p>
          <a:p>
            <a:endParaRPr lang="en-US" altLang="zh-CN" dirty="0" smtClean="0"/>
          </a:p>
          <a:p>
            <a:endParaRPr lang="en-US" altLang="zh-CN" dirty="0" smtClean="0"/>
          </a:p>
          <a:p>
            <a:endParaRPr lang="en-US" altLang="zh-CN" dirty="0" smtClean="0"/>
          </a:p>
          <a:p>
            <a:endParaRPr lang="en-US" altLang="zh-CN" dirty="0" smtClean="0"/>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13</a:t>
            </a:fld>
            <a:endParaRPr kumimoji="1" lang="zh-CN" altLang="en-US"/>
          </a:p>
        </p:txBody>
      </p:sp>
    </p:spTree>
    <p:extLst>
      <p:ext uri="{BB962C8B-B14F-4D97-AF65-F5344CB8AC3E}">
        <p14:creationId xmlns:p14="http://schemas.microsoft.com/office/powerpoint/2010/main" val="12074120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SHOW</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SET</a:t>
            </a:r>
            <a:r>
              <a:rPr lang="zh-CN" altLang="zh-CN" sz="1200" kern="1200" dirty="0" smtClean="0">
                <a:solidFill>
                  <a:schemeClr val="tx1"/>
                </a:solidFill>
                <a:effectLst/>
                <a:latin typeface="+mn-lt"/>
                <a:ea typeface="+mn-ea"/>
                <a:cs typeface="+mn-cs"/>
              </a:rPr>
              <a:t>命令</a:t>
            </a:r>
          </a:p>
          <a:p>
            <a:pPr rtl="0" fontAlgn="t"/>
            <a:r>
              <a:rPr lang="en-US" altLang="zh-CN" sz="1200" kern="1200" dirty="0" smtClean="0">
                <a:solidFill>
                  <a:schemeClr val="tx1"/>
                </a:solidFill>
                <a:effectLst/>
                <a:latin typeface="+mn-lt"/>
                <a:ea typeface="+mn-ea"/>
                <a:cs typeface="+mn-cs"/>
              </a:rPr>
              <a:t>SHOW INDEX FROM [table]</a:t>
            </a:r>
          </a:p>
          <a:p>
            <a:pPr rtl="0" fontAlgn="t"/>
            <a:r>
              <a:rPr lang="zh-CN" altLang="zh-CN" sz="1200" kern="1200" dirty="0" smtClean="0">
                <a:solidFill>
                  <a:schemeClr val="tx1"/>
                </a:solidFill>
                <a:effectLst/>
                <a:latin typeface="+mn-lt"/>
                <a:ea typeface="+mn-ea"/>
                <a:cs typeface="+mn-cs"/>
              </a:rPr>
              <a:t>表的索引信息，用来优化查询性能</a:t>
            </a:r>
          </a:p>
          <a:p>
            <a:pPr rtl="0" fontAlgn="t"/>
            <a:r>
              <a:rPr lang="en-US" altLang="zh-CN" sz="1200" kern="1200" dirty="0" smtClean="0">
                <a:solidFill>
                  <a:schemeClr val="tx1"/>
                </a:solidFill>
                <a:effectLst/>
                <a:latin typeface="+mn-lt"/>
                <a:ea typeface="+mn-ea"/>
                <a:cs typeface="+mn-cs"/>
              </a:rPr>
              <a:t>SHOW PLUGINS</a:t>
            </a:r>
          </a:p>
          <a:p>
            <a:pPr rtl="0" fontAlgn="t"/>
            <a:r>
              <a:rPr lang="zh-CN" altLang="zh-CN" sz="1200" kern="1200" dirty="0" smtClean="0">
                <a:solidFill>
                  <a:schemeClr val="tx1"/>
                </a:solidFill>
                <a:effectLst/>
                <a:latin typeface="+mn-lt"/>
                <a:ea typeface="+mn-ea"/>
                <a:cs typeface="+mn-cs"/>
              </a:rPr>
              <a:t>查看可用插件及状态，如</a:t>
            </a:r>
            <a:r>
              <a:rPr lang="en-US" altLang="zh-CN" sz="1200" kern="1200" dirty="0" err="1" smtClean="0">
                <a:solidFill>
                  <a:schemeClr val="tx1"/>
                </a:solidFill>
                <a:effectLst/>
                <a:latin typeface="+mn-lt"/>
                <a:ea typeface="+mn-ea"/>
                <a:cs typeface="+mn-cs"/>
              </a:rPr>
              <a:t>binlog,innodb</a:t>
            </a:r>
            <a:r>
              <a:rPr lang="zh-CN" altLang="zh-CN" sz="1200" kern="1200" dirty="0" smtClean="0">
                <a:solidFill>
                  <a:schemeClr val="tx1"/>
                </a:solidFill>
                <a:effectLst/>
                <a:latin typeface="+mn-lt"/>
                <a:ea typeface="+mn-ea"/>
                <a:cs typeface="+mn-cs"/>
              </a:rPr>
              <a:t>引擎</a:t>
            </a:r>
          </a:p>
          <a:p>
            <a:pPr rtl="0" fontAlgn="t"/>
            <a:r>
              <a:rPr lang="en-US" altLang="zh-CN" sz="1200" kern="1200" dirty="0" smtClean="0">
                <a:solidFill>
                  <a:schemeClr val="tx1"/>
                </a:solidFill>
                <a:effectLst/>
                <a:latin typeface="+mn-lt"/>
                <a:ea typeface="+mn-ea"/>
                <a:cs typeface="+mn-cs"/>
              </a:rPr>
              <a:t>SHOW PROCESSLIST</a:t>
            </a:r>
          </a:p>
          <a:p>
            <a:pPr rtl="0" fontAlgn="t"/>
            <a:r>
              <a:rPr lang="zh-CN" altLang="zh-CN" sz="1200" kern="1200" dirty="0" smtClean="0">
                <a:solidFill>
                  <a:schemeClr val="tx1"/>
                </a:solidFill>
                <a:effectLst/>
                <a:latin typeface="+mn-lt"/>
                <a:ea typeface="+mn-ea"/>
                <a:cs typeface="+mn-cs"/>
              </a:rPr>
              <a:t>显示所有线程及连接（可能多个用户连接），可以诊断不良响应</a:t>
            </a:r>
          </a:p>
          <a:p>
            <a:pPr rtl="0" fontAlgn="t"/>
            <a:r>
              <a:rPr lang="en-US" altLang="zh-CN" sz="1200" kern="1200" dirty="0" smtClean="0">
                <a:solidFill>
                  <a:schemeClr val="tx1"/>
                </a:solidFill>
                <a:effectLst/>
                <a:latin typeface="+mn-lt"/>
                <a:ea typeface="+mn-ea"/>
                <a:cs typeface="+mn-cs"/>
              </a:rPr>
              <a:t>SHOW [GLOBAL | SESSION] STATUS</a:t>
            </a:r>
          </a:p>
          <a:p>
            <a:pPr rtl="0" fontAlgn="t"/>
            <a:r>
              <a:rPr lang="zh-CN" altLang="zh-CN" sz="1200" kern="1200" dirty="0" smtClean="0">
                <a:solidFill>
                  <a:schemeClr val="tx1"/>
                </a:solidFill>
                <a:effectLst/>
                <a:latin typeface="+mn-lt"/>
                <a:ea typeface="+mn-ea"/>
                <a:cs typeface="+mn-cs"/>
              </a:rPr>
              <a:t>显示所有统计信息</a:t>
            </a:r>
          </a:p>
          <a:p>
            <a:pPr rtl="0" fontAlgn="t"/>
            <a:r>
              <a:rPr lang="en-US" altLang="zh-CN" sz="1200" kern="1200" dirty="0" smtClean="0">
                <a:solidFill>
                  <a:schemeClr val="tx1"/>
                </a:solidFill>
                <a:effectLst/>
                <a:latin typeface="+mn-lt"/>
                <a:ea typeface="+mn-ea"/>
                <a:cs typeface="+mn-cs"/>
              </a:rPr>
              <a:t>SHOW TABLE [FROM &lt;</a:t>
            </a:r>
            <a:r>
              <a:rPr lang="en-US" altLang="zh-CN" sz="1200" kern="1200" dirty="0" err="1" smtClean="0">
                <a:solidFill>
                  <a:schemeClr val="tx1"/>
                </a:solidFill>
                <a:effectLst/>
                <a:latin typeface="+mn-lt"/>
                <a:ea typeface="+mn-ea"/>
                <a:cs typeface="+mn-cs"/>
              </a:rPr>
              <a:t>db</a:t>
            </a:r>
            <a:r>
              <a:rPr lang="en-US" altLang="zh-CN" sz="1200" kern="1200" dirty="0" smtClean="0">
                <a:solidFill>
                  <a:schemeClr val="tx1"/>
                </a:solidFill>
                <a:effectLst/>
                <a:latin typeface="+mn-lt"/>
                <a:ea typeface="+mn-ea"/>
                <a:cs typeface="+mn-cs"/>
              </a:rPr>
              <a:t>&gt;] STATUS</a:t>
            </a:r>
          </a:p>
          <a:p>
            <a:pPr rtl="0" fontAlgn="t"/>
            <a:r>
              <a:rPr lang="zh-CN" altLang="zh-CN" sz="1200" kern="1200" dirty="0" smtClean="0">
                <a:solidFill>
                  <a:schemeClr val="tx1"/>
                </a:solidFill>
                <a:effectLst/>
                <a:latin typeface="+mn-lt"/>
                <a:ea typeface="+mn-ea"/>
                <a:cs typeface="+mn-cs"/>
              </a:rPr>
              <a:t>显示给定数据库详情（存储引擎、排序规则、索引、行统计），优化表时使用</a:t>
            </a:r>
          </a:p>
          <a:p>
            <a:pPr rtl="0" fontAlgn="t"/>
            <a:r>
              <a:rPr lang="en-US" altLang="zh-CN" sz="1200" kern="1200" dirty="0" smtClean="0">
                <a:solidFill>
                  <a:schemeClr val="tx1"/>
                </a:solidFill>
                <a:effectLst/>
                <a:latin typeface="+mn-lt"/>
                <a:ea typeface="+mn-ea"/>
                <a:cs typeface="+mn-cs"/>
              </a:rPr>
              <a:t>SHOW [GLOBAL | SESSION] VARIABLES</a:t>
            </a:r>
          </a:p>
          <a:p>
            <a:pPr rtl="0" fontAlgn="t"/>
            <a:r>
              <a:rPr lang="zh-CN" altLang="zh-CN" sz="1200" kern="1200" dirty="0" smtClean="0">
                <a:solidFill>
                  <a:schemeClr val="tx1"/>
                </a:solidFill>
                <a:effectLst/>
                <a:latin typeface="+mn-lt"/>
                <a:ea typeface="+mn-ea"/>
                <a:cs typeface="+mn-cs"/>
              </a:rPr>
              <a:t>系统变量、服务器配置选项</a:t>
            </a:r>
          </a:p>
          <a:p>
            <a:pPr rtl="0" fontAlgn="t"/>
            <a:r>
              <a:rPr lang="en-US" altLang="zh-CN" sz="1200" kern="1200" dirty="0" smtClean="0">
                <a:solidFill>
                  <a:schemeClr val="tx1"/>
                </a:solidFill>
                <a:effectLst/>
                <a:latin typeface="+mn-lt"/>
                <a:ea typeface="+mn-ea"/>
                <a:cs typeface="+mn-cs"/>
              </a:rPr>
              <a:t>SHOW ENGINE &lt;</a:t>
            </a:r>
            <a:r>
              <a:rPr lang="en-US" altLang="zh-CN" sz="1200" kern="1200" dirty="0" err="1" smtClean="0">
                <a:solidFill>
                  <a:schemeClr val="tx1"/>
                </a:solidFill>
                <a:effectLst/>
                <a:latin typeface="+mn-lt"/>
                <a:ea typeface="+mn-ea"/>
                <a:cs typeface="+mn-cs"/>
              </a:rPr>
              <a:t>engine_name</a:t>
            </a:r>
            <a:r>
              <a:rPr lang="en-US" altLang="zh-CN" sz="1200" kern="1200" dirty="0" smtClean="0">
                <a:solidFill>
                  <a:schemeClr val="tx1"/>
                </a:solidFill>
                <a:effectLst/>
                <a:latin typeface="+mn-lt"/>
                <a:ea typeface="+mn-ea"/>
                <a:cs typeface="+mn-cs"/>
              </a:rPr>
              <a:t>&gt; </a:t>
            </a:r>
          </a:p>
          <a:p>
            <a:pPr rtl="0" fontAlgn="t"/>
            <a:r>
              <a:rPr lang="zh-CN" altLang="zh-CN" sz="1200" kern="1200" dirty="0" smtClean="0">
                <a:solidFill>
                  <a:schemeClr val="tx1"/>
                </a:solidFill>
                <a:effectLst/>
                <a:latin typeface="+mn-lt"/>
                <a:ea typeface="+mn-ea"/>
                <a:cs typeface="+mn-cs"/>
              </a:rPr>
              <a:t>存储引擎信息</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日志</a:t>
            </a:r>
            <a:r>
              <a:rPr lang="en-US" altLang="zh-CN" sz="1200" kern="1200" dirty="0" smtClean="0">
                <a:solidFill>
                  <a:schemeClr val="tx1"/>
                </a:solidFill>
                <a:effectLst/>
                <a:latin typeface="+mn-lt"/>
                <a:ea typeface="+mn-ea"/>
                <a:cs typeface="+mn-cs"/>
              </a:rPr>
              <a:t>LOG,</a:t>
            </a:r>
            <a:r>
              <a:rPr lang="zh-CN" altLang="zh-CN" sz="1200" kern="1200" dirty="0" smtClean="0">
                <a:solidFill>
                  <a:schemeClr val="tx1"/>
                </a:solidFill>
                <a:effectLst/>
                <a:latin typeface="+mn-lt"/>
                <a:ea typeface="+mn-ea"/>
                <a:cs typeface="+mn-cs"/>
              </a:rPr>
              <a:t>状态</a:t>
            </a:r>
            <a:r>
              <a:rPr lang="en-US" altLang="zh-CN" sz="1200" kern="1200" dirty="0" smtClean="0">
                <a:solidFill>
                  <a:schemeClr val="tx1"/>
                </a:solidFill>
                <a:effectLst/>
                <a:latin typeface="+mn-lt"/>
                <a:ea typeface="+mn-ea"/>
                <a:cs typeface="+mn-cs"/>
              </a:rPr>
              <a:t>STATUS</a:t>
            </a:r>
            <a:endParaRPr lang="zh-CN" altLang="zh-CN" sz="1200" kern="1200" dirty="0" smtClean="0">
              <a:solidFill>
                <a:schemeClr val="tx1"/>
              </a:solidFill>
              <a:effectLst/>
              <a:latin typeface="+mn-lt"/>
              <a:ea typeface="+mn-ea"/>
              <a:cs typeface="+mn-cs"/>
            </a:endParaRPr>
          </a:p>
          <a:p>
            <a:r>
              <a:rPr lang="zh-CN" altLang="zh-CN" sz="1200" i="1" kern="1200" dirty="0" smtClean="0">
                <a:solidFill>
                  <a:schemeClr val="tx1"/>
                </a:solidFill>
                <a:effectLst/>
                <a:latin typeface="+mn-lt"/>
                <a:ea typeface="+mn-ea"/>
                <a:cs typeface="+mn-cs"/>
              </a:rPr>
              <a:t>用</a:t>
            </a:r>
            <a:r>
              <a:rPr lang="en-US" altLang="zh-CN" sz="1200" i="1" kern="1200" dirty="0" smtClean="0">
                <a:solidFill>
                  <a:schemeClr val="tx1"/>
                </a:solidFill>
                <a:effectLst/>
                <a:latin typeface="+mn-lt"/>
                <a:ea typeface="+mn-ea"/>
                <a:cs typeface="+mn-cs"/>
              </a:rPr>
              <a:t>like</a:t>
            </a:r>
            <a:r>
              <a:rPr lang="zh-CN" altLang="zh-CN" sz="1200" i="1" kern="1200" dirty="0" smtClean="0">
                <a:solidFill>
                  <a:schemeClr val="tx1"/>
                </a:solidFill>
                <a:effectLst/>
                <a:latin typeface="+mn-lt"/>
                <a:ea typeface="+mn-ea"/>
                <a:cs typeface="+mn-cs"/>
              </a:rPr>
              <a:t>限定输出结果</a:t>
            </a:r>
            <a:endParaRPr lang="zh-CN" altLang="zh-CN" sz="1200" kern="1200" dirty="0" smtClean="0">
              <a:solidFill>
                <a:schemeClr val="tx1"/>
              </a:solidFill>
              <a:effectLst/>
              <a:latin typeface="+mn-lt"/>
              <a:ea typeface="+mn-ea"/>
              <a:cs typeface="+mn-cs"/>
            </a:endParaRPr>
          </a:p>
          <a:p>
            <a:r>
              <a:rPr lang="zh-CN" altLang="zh-CN" sz="1200" i="1" kern="1200" dirty="0" smtClean="0">
                <a:solidFill>
                  <a:schemeClr val="tx1"/>
                </a:solidFill>
                <a:effectLst/>
                <a:latin typeface="+mn-lt"/>
                <a:ea typeface="+mn-ea"/>
                <a:cs typeface="+mn-cs"/>
              </a:rPr>
              <a:t>如</a:t>
            </a:r>
            <a:r>
              <a:rPr lang="en-US" altLang="zh-CN" sz="1200" i="1" kern="1200" dirty="0" smtClean="0">
                <a:solidFill>
                  <a:schemeClr val="tx1"/>
                </a:solidFill>
                <a:effectLst/>
                <a:latin typeface="+mn-lt"/>
                <a:ea typeface="+mn-ea"/>
                <a:cs typeface="+mn-cs"/>
              </a:rPr>
              <a:t>SHOW VARIABLES like '</a:t>
            </a:r>
            <a:r>
              <a:rPr lang="en-US" altLang="zh-CN" sz="1200" i="1" kern="1200" dirty="0" err="1" smtClean="0">
                <a:solidFill>
                  <a:schemeClr val="tx1"/>
                </a:solidFill>
                <a:effectLst/>
                <a:latin typeface="+mn-lt"/>
                <a:ea typeface="+mn-ea"/>
                <a:cs typeface="+mn-cs"/>
              </a:rPr>
              <a:t>general_log</a:t>
            </a:r>
            <a:r>
              <a:rPr lang="en-US" altLang="zh-CN" sz="1200" i="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'%thread%'</a:t>
            </a:r>
            <a:r>
              <a:rPr lang="zh-CN" altLang="zh-CN" sz="1200" kern="1200" dirty="0" smtClean="0">
                <a:solidFill>
                  <a:schemeClr val="tx1"/>
                </a:solidFill>
                <a:effectLst/>
                <a:latin typeface="+mn-lt"/>
                <a:ea typeface="+mn-ea"/>
                <a:cs typeface="+mn-cs"/>
              </a:rPr>
              <a:t>线程变量</a:t>
            </a:r>
            <a:r>
              <a:rPr lang="en-US" altLang="zh-CN" sz="1200" kern="1200" dirty="0" smtClean="0">
                <a:solidFill>
                  <a:schemeClr val="tx1"/>
                </a:solidFill>
                <a:effectLst/>
                <a:latin typeface="+mn-lt"/>
                <a:ea typeface="+mn-ea"/>
                <a:cs typeface="+mn-cs"/>
              </a:rPr>
              <a:t>  '%</a:t>
            </a:r>
            <a:r>
              <a:rPr lang="en-US" altLang="zh-CN" sz="1200" kern="1200" dirty="0" err="1" smtClean="0">
                <a:solidFill>
                  <a:schemeClr val="tx1"/>
                </a:solidFill>
                <a:effectLst/>
                <a:latin typeface="+mn-lt"/>
                <a:ea typeface="+mn-ea"/>
                <a:cs typeface="+mn-cs"/>
              </a:rPr>
              <a:t>query_cache</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缓存（定期</a:t>
            </a:r>
            <a:r>
              <a:rPr lang="en-US" altLang="zh-CN" sz="1200" kern="1200" dirty="0" smtClean="0">
                <a:solidFill>
                  <a:schemeClr val="tx1"/>
                </a:solidFill>
                <a:effectLst/>
                <a:latin typeface="+mn-lt"/>
                <a:ea typeface="+mn-ea"/>
                <a:cs typeface="+mn-cs"/>
              </a:rPr>
              <a:t>flush query </a:t>
            </a:r>
            <a:r>
              <a:rPr lang="en-US" altLang="zh-CN" sz="1200" kern="1200" dirty="0" err="1" smtClean="0">
                <a:solidFill>
                  <a:schemeClr val="tx1"/>
                </a:solidFill>
                <a:effectLst/>
                <a:latin typeface="+mn-lt"/>
                <a:ea typeface="+mn-ea"/>
                <a:cs typeface="+mn-cs"/>
              </a:rPr>
              <a:t>cacheQ</a:t>
            </a:r>
            <a:r>
              <a:rPr lang="zh-CN" altLang="zh-CN" sz="1200" kern="1200" dirty="0" smtClean="0">
                <a:solidFill>
                  <a:schemeClr val="tx1"/>
                </a:solidFill>
                <a:effectLst/>
                <a:latin typeface="+mn-lt"/>
                <a:ea typeface="+mn-ea"/>
                <a:cs typeface="+mn-cs"/>
              </a:rPr>
              <a:t>）</a:t>
            </a:r>
          </a:p>
          <a:p>
            <a:r>
              <a:rPr lang="zh-CN" altLang="zh-CN" sz="1200" kern="1200" dirty="0" smtClean="0">
                <a:solidFill>
                  <a:schemeClr val="tx1"/>
                </a:solidFill>
                <a:effectLst/>
                <a:latin typeface="+mn-lt"/>
                <a:ea typeface="+mn-ea"/>
                <a:cs typeface="+mn-cs"/>
              </a:rPr>
              <a:t> </a:t>
            </a:r>
          </a:p>
          <a:p>
            <a:r>
              <a:rPr lang="zh-CN" altLang="zh-CN" sz="1200" kern="1200" dirty="0" smtClean="0">
                <a:solidFill>
                  <a:schemeClr val="tx1"/>
                </a:solidFill>
                <a:effectLst/>
                <a:latin typeface="+mn-lt"/>
                <a:ea typeface="+mn-ea"/>
                <a:cs typeface="+mn-cs"/>
              </a:rPr>
              <a:t>服务器日志</a:t>
            </a:r>
          </a:p>
          <a:p>
            <a:pPr rtl="0" fontAlgn="t"/>
            <a:r>
              <a:rPr lang="en-US" altLang="zh-CN" sz="1200" kern="1200" dirty="0" err="1" smtClean="0">
                <a:solidFill>
                  <a:schemeClr val="tx1"/>
                </a:solidFill>
                <a:effectLst/>
                <a:latin typeface="+mn-lt"/>
                <a:ea typeface="+mn-ea"/>
                <a:cs typeface="+mn-cs"/>
              </a:rPr>
              <a:t>genearal_log</a:t>
            </a:r>
            <a:endParaRPr lang="en-US" altLang="zh-CN" sz="1200" kern="1200" dirty="0" smtClean="0">
              <a:solidFill>
                <a:schemeClr val="tx1"/>
              </a:solidFill>
              <a:effectLst/>
              <a:latin typeface="+mn-lt"/>
              <a:ea typeface="+mn-ea"/>
              <a:cs typeface="+mn-cs"/>
            </a:endParaRPr>
          </a:p>
          <a:p>
            <a:pPr rtl="0" fontAlgn="t"/>
            <a:r>
              <a:rPr lang="zh-CN" altLang="zh-CN" sz="1200" kern="1200" dirty="0" smtClean="0">
                <a:solidFill>
                  <a:schemeClr val="tx1"/>
                </a:solidFill>
                <a:effectLst/>
                <a:latin typeface="+mn-lt"/>
                <a:ea typeface="+mn-ea"/>
                <a:cs typeface="+mn-cs"/>
              </a:rPr>
              <a:t>常规日志</a:t>
            </a:r>
          </a:p>
          <a:p>
            <a:pPr rtl="0" fontAlgn="t"/>
            <a:r>
              <a:rPr lang="zh-CN" altLang="zh-CN" sz="1200" kern="1200" dirty="0" smtClean="0">
                <a:solidFill>
                  <a:schemeClr val="tx1"/>
                </a:solidFill>
                <a:effectLst/>
                <a:latin typeface="+mn-lt"/>
                <a:ea typeface="+mn-ea"/>
                <a:cs typeface="+mn-cs"/>
              </a:rPr>
              <a:t>会记录做的所有事情，如客户端连接，</a:t>
            </a:r>
          </a:p>
          <a:p>
            <a:pPr rtl="0" fontAlgn="t"/>
            <a:r>
              <a:rPr lang="zh-CN" altLang="zh-CN" sz="1200" kern="1200" dirty="0" smtClean="0">
                <a:solidFill>
                  <a:schemeClr val="tx1"/>
                </a:solidFill>
                <a:effectLst/>
                <a:latin typeface="+mn-lt"/>
                <a:ea typeface="+mn-ea"/>
                <a:cs typeface="+mn-cs"/>
              </a:rPr>
              <a:t>服务器执行命令的副本。</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rtl="0" fontAlgn="t"/>
            <a:r>
              <a:rPr lang="zh-CN" altLang="zh-CN" sz="1200" kern="1200" dirty="0" smtClean="0">
                <a:solidFill>
                  <a:schemeClr val="tx1"/>
                </a:solidFill>
                <a:effectLst/>
                <a:latin typeface="+mn-lt"/>
                <a:ea typeface="+mn-ea"/>
                <a:cs typeface="+mn-cs"/>
              </a:rPr>
              <a:t>增长较快，不建议常开，默认关闭</a:t>
            </a:r>
          </a:p>
          <a:p>
            <a:pPr rtl="0" fontAlgn="t"/>
            <a:r>
              <a:rPr lang="en-US" altLang="zh-CN" sz="1200" b="1" kern="1200" dirty="0" smtClean="0">
                <a:solidFill>
                  <a:schemeClr val="tx1"/>
                </a:solidFill>
                <a:effectLst/>
                <a:latin typeface="+mn-lt"/>
                <a:ea typeface="+mn-ea"/>
                <a:cs typeface="+mn-cs"/>
              </a:rPr>
              <a:t>slow query log</a:t>
            </a:r>
            <a:endParaRPr lang="en-US" altLang="zh-CN" sz="1200" kern="1200" dirty="0" smtClean="0">
              <a:solidFill>
                <a:schemeClr val="tx1"/>
              </a:solidFill>
              <a:effectLst/>
              <a:latin typeface="+mn-lt"/>
              <a:ea typeface="+mn-ea"/>
              <a:cs typeface="+mn-cs"/>
            </a:endParaRPr>
          </a:p>
          <a:p>
            <a:pPr rtl="0" fontAlgn="t"/>
            <a:r>
              <a:rPr lang="zh-CN" altLang="zh-CN" sz="1200" kern="1200" dirty="0" smtClean="0">
                <a:solidFill>
                  <a:schemeClr val="tx1"/>
                </a:solidFill>
                <a:effectLst/>
                <a:latin typeface="+mn-lt"/>
                <a:ea typeface="+mn-ea"/>
                <a:cs typeface="+mn-cs"/>
              </a:rPr>
              <a:t>慢查询日志</a:t>
            </a:r>
          </a:p>
          <a:p>
            <a:pPr rtl="0" fontAlgn="t"/>
            <a:r>
              <a:rPr lang="zh-CN" altLang="zh-CN" sz="1200" kern="1200" dirty="0" smtClean="0">
                <a:solidFill>
                  <a:schemeClr val="tx1"/>
                </a:solidFill>
                <a:effectLst/>
                <a:latin typeface="+mn-lt"/>
                <a:ea typeface="+mn-ea"/>
                <a:cs typeface="+mn-cs"/>
              </a:rPr>
              <a:t>设置期望</a:t>
            </a:r>
            <a:r>
              <a:rPr lang="en-US" altLang="zh-CN" sz="1200" kern="1200" dirty="0" smtClean="0">
                <a:solidFill>
                  <a:schemeClr val="tx1"/>
                </a:solidFill>
                <a:effectLst/>
                <a:latin typeface="+mn-lt"/>
                <a:ea typeface="+mn-ea"/>
                <a:cs typeface="+mn-cs"/>
              </a:rPr>
              <a:t>log-query-time</a:t>
            </a:r>
            <a:r>
              <a:rPr lang="zh-CN" altLang="zh-CN" sz="1200" kern="1200" dirty="0" smtClean="0">
                <a:solidFill>
                  <a:schemeClr val="tx1"/>
                </a:solidFill>
                <a:effectLst/>
                <a:latin typeface="+mn-lt"/>
                <a:ea typeface="+mn-ea"/>
                <a:cs typeface="+mn-cs"/>
              </a:rPr>
              <a:t>，来记录不满足期望的慢查询。</a:t>
            </a:r>
          </a:p>
          <a:p>
            <a:pPr rtl="0" fontAlgn="t"/>
            <a:r>
              <a:rPr lang="zh-CN" altLang="zh-CN" sz="1200" kern="1200" dirty="0" smtClean="0">
                <a:solidFill>
                  <a:schemeClr val="tx1"/>
                </a:solidFill>
                <a:effectLst/>
                <a:latin typeface="+mn-lt"/>
                <a:ea typeface="+mn-ea"/>
                <a:cs typeface="+mn-cs"/>
              </a:rPr>
              <a:t>优化必备</a:t>
            </a:r>
          </a:p>
          <a:p>
            <a:pPr rtl="0" fontAlgn="t"/>
            <a:r>
              <a:rPr lang="en-US" altLang="zh-CN" sz="1200" kern="1200" dirty="0" smtClean="0">
                <a:solidFill>
                  <a:schemeClr val="tx1"/>
                </a:solidFill>
                <a:effectLst/>
                <a:latin typeface="+mn-lt"/>
                <a:ea typeface="+mn-ea"/>
                <a:cs typeface="+mn-cs"/>
              </a:rPr>
              <a:t>error log</a:t>
            </a:r>
          </a:p>
          <a:p>
            <a:pPr rtl="0" fontAlgn="t"/>
            <a:r>
              <a:rPr lang="zh-CN" altLang="zh-CN" sz="1200" kern="1200" dirty="0" smtClean="0">
                <a:solidFill>
                  <a:schemeClr val="tx1"/>
                </a:solidFill>
                <a:effectLst/>
                <a:latin typeface="+mn-lt"/>
                <a:ea typeface="+mn-ea"/>
                <a:cs typeface="+mn-cs"/>
              </a:rPr>
              <a:t>错误日志</a:t>
            </a:r>
          </a:p>
          <a:p>
            <a:pPr rtl="0" fontAlgn="t"/>
            <a:r>
              <a:rPr lang="zh-CN" altLang="zh-CN" sz="1200" kern="1200" dirty="0" smtClean="0">
                <a:solidFill>
                  <a:schemeClr val="tx1"/>
                </a:solidFill>
                <a:effectLst/>
                <a:latin typeface="+mn-lt"/>
                <a:ea typeface="+mn-ea"/>
                <a:cs typeface="+mn-cs"/>
              </a:rPr>
              <a:t>可通过</a:t>
            </a:r>
            <a:r>
              <a:rPr lang="en-US" altLang="zh-CN" sz="1200" kern="1200" dirty="0" smtClean="0">
                <a:solidFill>
                  <a:schemeClr val="tx1"/>
                </a:solidFill>
                <a:effectLst/>
                <a:latin typeface="+mn-lt"/>
                <a:ea typeface="+mn-ea"/>
                <a:cs typeface="+mn-cs"/>
              </a:rPr>
              <a:t>--console </a:t>
            </a:r>
            <a:r>
              <a:rPr lang="zh-CN" altLang="zh-CN" sz="1200" kern="1200" dirty="0" smtClean="0">
                <a:solidFill>
                  <a:schemeClr val="tx1"/>
                </a:solidFill>
                <a:effectLst/>
                <a:latin typeface="+mn-lt"/>
                <a:ea typeface="+mn-ea"/>
                <a:cs typeface="+mn-cs"/>
              </a:rPr>
              <a:t>选项，输出到控制台，同时也记录文件</a:t>
            </a:r>
          </a:p>
          <a:p>
            <a:pPr rtl="0" fontAlgn="t"/>
            <a:r>
              <a:rPr lang="zh-CN" altLang="zh-CN" sz="1200" kern="1200" dirty="0" smtClean="0">
                <a:solidFill>
                  <a:schemeClr val="tx1"/>
                </a:solidFill>
                <a:effectLst/>
                <a:latin typeface="+mn-lt"/>
                <a:ea typeface="+mn-ea"/>
                <a:cs typeface="+mn-cs"/>
              </a:rPr>
              <a:t>调试必备</a:t>
            </a:r>
          </a:p>
          <a:p>
            <a:pPr rtl="0" fontAlgn="t"/>
            <a:r>
              <a:rPr lang="en-US" altLang="zh-CN" sz="1200" kern="1200" dirty="0" smtClean="0">
                <a:solidFill>
                  <a:schemeClr val="tx1"/>
                </a:solidFill>
                <a:effectLst/>
                <a:latin typeface="+mn-lt"/>
                <a:ea typeface="+mn-ea"/>
                <a:cs typeface="+mn-cs"/>
              </a:rPr>
              <a:t>binary log</a:t>
            </a:r>
          </a:p>
          <a:p>
            <a:pPr rtl="0" fontAlgn="t"/>
            <a:r>
              <a:rPr lang="zh-CN" altLang="zh-CN" sz="1200" kern="1200" dirty="0" smtClean="0">
                <a:solidFill>
                  <a:schemeClr val="tx1"/>
                </a:solidFill>
                <a:effectLst/>
                <a:latin typeface="+mn-lt"/>
                <a:ea typeface="+mn-ea"/>
                <a:cs typeface="+mn-cs"/>
              </a:rPr>
              <a:t>二进制日志</a:t>
            </a:r>
          </a:p>
          <a:p>
            <a:pPr rtl="0" fontAlgn="t"/>
            <a:r>
              <a:rPr lang="zh-CN" altLang="zh-CN" sz="1200" kern="1200" dirty="0" smtClean="0">
                <a:solidFill>
                  <a:schemeClr val="tx1"/>
                </a:solidFill>
                <a:effectLst/>
                <a:latin typeface="+mn-lt"/>
                <a:ea typeface="+mn-ea"/>
                <a:cs typeface="+mn-cs"/>
              </a:rPr>
              <a:t>记录服务器的改动，不记录</a:t>
            </a:r>
            <a:r>
              <a:rPr lang="en-US" altLang="zh-CN" sz="1200" kern="1200" dirty="0" smtClean="0">
                <a:solidFill>
                  <a:schemeClr val="tx1"/>
                </a:solidFill>
                <a:effectLst/>
                <a:latin typeface="+mn-lt"/>
                <a:ea typeface="+mn-ea"/>
                <a:cs typeface="+mn-cs"/>
              </a:rPr>
              <a:t>select</a:t>
            </a:r>
            <a:r>
              <a:rPr lang="zh-CN" altLang="zh-CN" sz="1200" kern="1200" dirty="0" smtClean="0">
                <a:solidFill>
                  <a:schemeClr val="tx1"/>
                </a:solidFill>
                <a:effectLst/>
                <a:latin typeface="+mn-lt"/>
                <a:ea typeface="+mn-ea"/>
                <a:cs typeface="+mn-cs"/>
              </a:rPr>
              <a:t>等</a:t>
            </a:r>
          </a:p>
          <a:p>
            <a:pPr rtl="0" fontAlgn="t"/>
            <a:r>
              <a:rPr lang="zh-CN" altLang="zh-CN" sz="1200" kern="1200" dirty="0" smtClean="0">
                <a:solidFill>
                  <a:schemeClr val="tx1"/>
                </a:solidFill>
                <a:effectLst/>
                <a:latin typeface="+mn-lt"/>
                <a:ea typeface="+mn-ea"/>
                <a:cs typeface="+mn-cs"/>
              </a:rPr>
              <a:t>复制、备份</a:t>
            </a:r>
          </a:p>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14</a:t>
            </a:fld>
            <a:endParaRPr kumimoji="1" lang="zh-CN" altLang="en-US"/>
          </a:p>
        </p:txBody>
      </p:sp>
    </p:spTree>
    <p:extLst>
      <p:ext uri="{BB962C8B-B14F-4D97-AF65-F5344CB8AC3E}">
        <p14:creationId xmlns:p14="http://schemas.microsoft.com/office/powerpoint/2010/main" val="29419996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1" kern="1200" dirty="0" smtClean="0">
                <a:solidFill>
                  <a:schemeClr val="tx1"/>
                </a:solidFill>
                <a:effectLst/>
                <a:latin typeface="+mn-lt"/>
                <a:ea typeface="+mn-ea"/>
                <a:cs typeface="+mn-cs"/>
              </a:rPr>
              <a:t>Extra与type详细说明</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从最好到最差的连接类型为const、eq_ref、ref、range、index和ALL</a:t>
            </a:r>
          </a:p>
          <a:p>
            <a:r>
              <a:rPr lang="en-US" altLang="zh-CN" sz="1200" b="1" kern="1200" dirty="0" smtClean="0">
                <a:solidFill>
                  <a:schemeClr val="tx1"/>
                </a:solidFill>
                <a:effectLst/>
                <a:latin typeface="+mn-lt"/>
                <a:ea typeface="+mn-ea"/>
                <a:cs typeface="+mn-cs"/>
              </a:rPr>
              <a:t>type:</a:t>
            </a:r>
            <a:endParaRPr lang="en-US" altLang="zh-CN" sz="1200" kern="1200" dirty="0" smtClean="0">
              <a:solidFill>
                <a:schemeClr val="tx1"/>
              </a:solidFill>
              <a:effectLst/>
              <a:latin typeface="+mn-lt"/>
              <a:ea typeface="+mn-ea"/>
              <a:cs typeface="+mn-cs"/>
            </a:endParaRPr>
          </a:p>
          <a:p>
            <a:pPr rtl="0" fontAlgn="t"/>
            <a:r>
              <a:rPr lang="zh-CN" altLang="zh-CN" sz="1200" kern="1200" dirty="0" smtClean="0">
                <a:solidFill>
                  <a:schemeClr val="tx1"/>
                </a:solidFill>
                <a:effectLst/>
                <a:latin typeface="+mn-lt"/>
                <a:ea typeface="+mn-ea"/>
                <a:cs typeface="+mn-cs"/>
              </a:rPr>
              <a:t>const:</a:t>
            </a:r>
          </a:p>
          <a:p>
            <a:pPr rtl="0" fontAlgn="t"/>
            <a:r>
              <a:rPr lang="zh-CN" altLang="zh-CN" sz="1200" kern="1200" dirty="0" smtClean="0">
                <a:solidFill>
                  <a:schemeClr val="tx1"/>
                </a:solidFill>
                <a:effectLst/>
                <a:latin typeface="+mn-lt"/>
                <a:ea typeface="+mn-ea"/>
                <a:cs typeface="+mn-cs"/>
              </a:rPr>
              <a:t>表中的一个记录的最大值能够匹配这个查询（索引可以是主键或惟一索引）。因为只有一行,这个值实际就是常数,因为MYSQL先读这个值然后把它当做常数来对待</a:t>
            </a:r>
          </a:p>
          <a:p>
            <a:pPr rtl="0" fontAlgn="t"/>
            <a:r>
              <a:rPr lang="zh-CN" altLang="zh-CN" sz="1200" kern="1200" dirty="0" smtClean="0">
                <a:solidFill>
                  <a:schemeClr val="tx1"/>
                </a:solidFill>
                <a:effectLst/>
                <a:latin typeface="+mn-lt"/>
                <a:ea typeface="+mn-ea"/>
                <a:cs typeface="+mn-cs"/>
              </a:rPr>
              <a:t>eq_ref:</a:t>
            </a:r>
          </a:p>
          <a:p>
            <a:pPr rtl="0" fontAlgn="t"/>
            <a:r>
              <a:rPr lang="zh-CN" altLang="zh-CN" sz="1200" kern="1200" dirty="0" smtClean="0">
                <a:solidFill>
                  <a:schemeClr val="tx1"/>
                </a:solidFill>
                <a:effectLst/>
                <a:latin typeface="+mn-lt"/>
                <a:ea typeface="+mn-ea"/>
                <a:cs typeface="+mn-cs"/>
              </a:rPr>
              <a:t>在连接中,MYSQL在查询时,从前面的表中,对每一个记录的联合都从表中读取一个记录,它在查询使用了索引为主键或惟一键的全部时使用</a:t>
            </a:r>
          </a:p>
          <a:p>
            <a:pPr rtl="0" fontAlgn="t"/>
            <a:r>
              <a:rPr lang="zh-CN" altLang="zh-CN" sz="1200" kern="1200" dirty="0" smtClean="0">
                <a:solidFill>
                  <a:schemeClr val="tx1"/>
                </a:solidFill>
                <a:effectLst/>
                <a:latin typeface="+mn-lt"/>
                <a:ea typeface="+mn-ea"/>
                <a:cs typeface="+mn-cs"/>
              </a:rPr>
              <a:t>ref:</a:t>
            </a:r>
          </a:p>
          <a:p>
            <a:pPr rtl="0" fontAlgn="t"/>
            <a:r>
              <a:rPr lang="zh-CN" altLang="zh-CN" sz="1200" kern="1200" dirty="0" smtClean="0">
                <a:solidFill>
                  <a:schemeClr val="tx1"/>
                </a:solidFill>
                <a:effectLst/>
                <a:latin typeface="+mn-lt"/>
                <a:ea typeface="+mn-ea"/>
                <a:cs typeface="+mn-cs"/>
              </a:rPr>
              <a:t>这个连接类型只有在查询使用了不是惟一或主键的键或者是这些类型的部分（比如,利用最左边前缀）时发生。对于之前的表的每一个行联合,全部记录都将从表中读出。这个类型严重依赖于根据索引匹配的记录多少—越少越好+</a:t>
            </a:r>
          </a:p>
          <a:p>
            <a:pPr rtl="0" fontAlgn="t"/>
            <a:r>
              <a:rPr lang="zh-CN" altLang="zh-CN" sz="1200" kern="1200" dirty="0" smtClean="0">
                <a:solidFill>
                  <a:schemeClr val="tx1"/>
                </a:solidFill>
                <a:effectLst/>
                <a:latin typeface="+mn-lt"/>
                <a:ea typeface="+mn-ea"/>
                <a:cs typeface="+mn-cs"/>
              </a:rPr>
              <a:t>range:</a:t>
            </a:r>
          </a:p>
          <a:p>
            <a:pPr rtl="0" fontAlgn="t"/>
            <a:r>
              <a:rPr lang="zh-CN" altLang="zh-CN" sz="1200" kern="1200" dirty="0" smtClean="0">
                <a:solidFill>
                  <a:schemeClr val="tx1"/>
                </a:solidFill>
                <a:effectLst/>
                <a:latin typeface="+mn-lt"/>
                <a:ea typeface="+mn-ea"/>
                <a:cs typeface="+mn-cs"/>
              </a:rPr>
              <a:t>这个连接类型使用索引返回一个范围中的行,比如使用&gt;或&lt;查找东西时发生的情况+</a:t>
            </a:r>
          </a:p>
          <a:p>
            <a:pPr rtl="0" fontAlgn="t"/>
            <a:r>
              <a:rPr lang="zh-CN" altLang="zh-CN" sz="1200" kern="1200" dirty="0" smtClean="0">
                <a:solidFill>
                  <a:schemeClr val="tx1"/>
                </a:solidFill>
                <a:effectLst/>
                <a:latin typeface="+mn-lt"/>
                <a:ea typeface="+mn-ea"/>
                <a:cs typeface="+mn-cs"/>
              </a:rPr>
              <a:t>index: </a:t>
            </a:r>
          </a:p>
          <a:p>
            <a:pPr rtl="0" fontAlgn="t"/>
            <a:r>
              <a:rPr lang="zh-CN" altLang="zh-CN" sz="1200" kern="1200" dirty="0" smtClean="0">
                <a:solidFill>
                  <a:schemeClr val="tx1"/>
                </a:solidFill>
                <a:effectLst/>
                <a:latin typeface="+mn-lt"/>
                <a:ea typeface="+mn-ea"/>
                <a:cs typeface="+mn-cs"/>
              </a:rPr>
              <a:t>这个连接类型对前面的表中的每一个记录联合进行完全扫描（比ALL更好,因为索引一般小于表数据）+</a:t>
            </a:r>
          </a:p>
          <a:p>
            <a:pPr rtl="0" fontAlgn="t"/>
            <a:r>
              <a:rPr lang="zh-CN" altLang="zh-CN" sz="1200" kern="1200" dirty="0" smtClean="0">
                <a:solidFill>
                  <a:schemeClr val="tx1"/>
                </a:solidFill>
                <a:effectLst/>
                <a:latin typeface="+mn-lt"/>
                <a:ea typeface="+mn-ea"/>
                <a:cs typeface="+mn-cs"/>
              </a:rPr>
              <a:t>ALL:</a:t>
            </a:r>
          </a:p>
          <a:p>
            <a:pPr rtl="0" fontAlgn="t"/>
            <a:r>
              <a:rPr lang="zh-CN" altLang="zh-CN" sz="1200" kern="1200" dirty="0" smtClean="0">
                <a:solidFill>
                  <a:schemeClr val="tx1"/>
                </a:solidFill>
                <a:effectLst/>
                <a:latin typeface="+mn-lt"/>
                <a:ea typeface="+mn-ea"/>
                <a:cs typeface="+mn-cs"/>
              </a:rPr>
              <a:t>这个连接类型对于前面的每一个记录联合进行完全扫描,这一般比较糟糕,应该尽量避免</a:t>
            </a:r>
          </a:p>
          <a:p>
            <a:r>
              <a:rPr lang="zh-CN" altLang="zh-CN" sz="1200" kern="1200" dirty="0" smtClean="0">
                <a:solidFill>
                  <a:schemeClr val="tx1"/>
                </a:solidFill>
                <a:effectLst/>
                <a:latin typeface="+mn-lt"/>
                <a:ea typeface="+mn-ea"/>
                <a:cs typeface="+mn-cs"/>
              </a:rPr>
              <a:t>其中type:</a:t>
            </a:r>
          </a:p>
          <a:p>
            <a:pPr rtl="0" fontAlgn="t"/>
            <a:r>
              <a:rPr lang="zh-CN" altLang="zh-CN" sz="1200" kern="1200" dirty="0" smtClean="0">
                <a:solidFill>
                  <a:schemeClr val="tx1"/>
                </a:solidFill>
                <a:effectLst/>
                <a:latin typeface="+mn-lt"/>
                <a:ea typeface="+mn-ea"/>
                <a:cs typeface="+mn-cs"/>
              </a:rPr>
              <a:t>如果是Only index,</a:t>
            </a:r>
          </a:p>
          <a:p>
            <a:pPr rtl="0" fontAlgn="t"/>
            <a:r>
              <a:rPr lang="zh-CN" altLang="zh-CN" sz="1200" kern="1200" dirty="0" smtClean="0">
                <a:solidFill>
                  <a:schemeClr val="tx1"/>
                </a:solidFill>
                <a:effectLst/>
                <a:latin typeface="+mn-lt"/>
                <a:ea typeface="+mn-ea"/>
                <a:cs typeface="+mn-cs"/>
              </a:rPr>
              <a:t>这意味着信息只用索引树中的信息检索出的,这比扫描整个表要快。</a:t>
            </a:r>
          </a:p>
          <a:p>
            <a:pPr rtl="0" fontAlgn="t"/>
            <a:r>
              <a:rPr lang="zh-CN" altLang="zh-CN" sz="1200" kern="1200" dirty="0" smtClean="0">
                <a:solidFill>
                  <a:schemeClr val="tx1"/>
                </a:solidFill>
                <a:effectLst/>
                <a:latin typeface="+mn-lt"/>
                <a:ea typeface="+mn-ea"/>
                <a:cs typeface="+mn-cs"/>
              </a:rPr>
              <a:t>如果是where used,</a:t>
            </a:r>
          </a:p>
          <a:p>
            <a:pPr rtl="0" fontAlgn="t"/>
            <a:r>
              <a:rPr lang="zh-CN" altLang="zh-CN" sz="1200" kern="1200" dirty="0" smtClean="0">
                <a:solidFill>
                  <a:schemeClr val="tx1"/>
                </a:solidFill>
                <a:effectLst/>
                <a:latin typeface="+mn-lt"/>
                <a:ea typeface="+mn-ea"/>
                <a:cs typeface="+mn-cs"/>
              </a:rPr>
              <a:t>就是使用上了where限制。</a:t>
            </a:r>
          </a:p>
          <a:p>
            <a:pPr rtl="0" fontAlgn="t"/>
            <a:r>
              <a:rPr lang="zh-CN" altLang="zh-CN" sz="1200" kern="1200" dirty="0" smtClean="0">
                <a:solidFill>
                  <a:schemeClr val="tx1"/>
                </a:solidFill>
                <a:effectLst/>
                <a:latin typeface="+mn-lt"/>
                <a:ea typeface="+mn-ea"/>
                <a:cs typeface="+mn-cs"/>
              </a:rPr>
              <a:t>如果是impossible where </a:t>
            </a:r>
          </a:p>
          <a:p>
            <a:pPr rtl="0" fontAlgn="t"/>
            <a:r>
              <a:rPr lang="zh-CN" altLang="zh-CN" sz="1200" kern="1200" dirty="0" smtClean="0">
                <a:solidFill>
                  <a:schemeClr val="tx1"/>
                </a:solidFill>
                <a:effectLst/>
                <a:latin typeface="+mn-lt"/>
                <a:ea typeface="+mn-ea"/>
                <a:cs typeface="+mn-cs"/>
              </a:rPr>
              <a:t>表示用不着where,一般就是没查出来啥。</a:t>
            </a:r>
          </a:p>
          <a:p>
            <a:pPr rtl="0" fontAlgn="ctr"/>
            <a:r>
              <a:rPr lang="zh-CN" altLang="zh-CN" sz="1200" kern="1200" dirty="0" smtClean="0">
                <a:solidFill>
                  <a:schemeClr val="tx1"/>
                </a:solidFill>
                <a:effectLst/>
                <a:latin typeface="+mn-lt"/>
                <a:ea typeface="+mn-ea"/>
                <a:cs typeface="+mn-cs"/>
              </a:rPr>
              <a:t>如果此信息显示Using filesort或者Using temporary的话会很吃力,WHERE和ORDER BY的索引经常无法兼顾,如果按照WHERE来确定索引,那么在ORDER BY时,就必然会引起Using filesort,这就要看是先过滤再排序划算,还是先排序再过滤划算。</a:t>
            </a:r>
          </a:p>
          <a:p>
            <a:r>
              <a:rPr lang="zh-CN" altLang="zh-CN" sz="1200" kern="1200" dirty="0" smtClean="0">
                <a:solidFill>
                  <a:schemeClr val="tx1"/>
                </a:solidFill>
                <a:effectLst/>
                <a:latin typeface="+mn-lt"/>
                <a:ea typeface="+mn-ea"/>
                <a:cs typeface="+mn-cs"/>
              </a:rPr>
              <a:t> </a:t>
            </a:r>
          </a:p>
          <a:p>
            <a:r>
              <a:rPr lang="en-US" altLang="zh-CN" sz="1200" b="1" kern="1200" dirty="0" smtClean="0">
                <a:solidFill>
                  <a:schemeClr val="tx1"/>
                </a:solidFill>
                <a:effectLst/>
                <a:latin typeface="+mn-lt"/>
                <a:ea typeface="+mn-ea"/>
                <a:cs typeface="+mn-cs"/>
              </a:rPr>
              <a:t>extra:</a:t>
            </a:r>
            <a:endParaRPr lang="en-US" altLang="zh-CN" sz="1200" kern="1200" dirty="0" smtClean="0">
              <a:solidFill>
                <a:schemeClr val="tx1"/>
              </a:solidFill>
              <a:effectLst/>
              <a:latin typeface="+mn-lt"/>
              <a:ea typeface="+mn-ea"/>
              <a:cs typeface="+mn-cs"/>
            </a:endParaRPr>
          </a:p>
          <a:p>
            <a:pPr rtl="0" fontAlgn="t"/>
            <a:r>
              <a:rPr lang="zh-CN" altLang="zh-CN" sz="1200" kern="1200" dirty="0" smtClean="0">
                <a:solidFill>
                  <a:schemeClr val="tx1"/>
                </a:solidFill>
                <a:effectLst/>
                <a:latin typeface="+mn-lt"/>
                <a:ea typeface="+mn-ea"/>
                <a:cs typeface="+mn-cs"/>
              </a:rPr>
              <a:t>Distinct:</a:t>
            </a:r>
          </a:p>
          <a:p>
            <a:pPr rtl="0" fontAlgn="t"/>
            <a:r>
              <a:rPr lang="zh-CN" altLang="zh-CN" sz="1200" kern="1200" dirty="0" smtClean="0">
                <a:solidFill>
                  <a:schemeClr val="tx1"/>
                </a:solidFill>
                <a:effectLst/>
                <a:latin typeface="+mn-lt"/>
                <a:ea typeface="+mn-ea"/>
                <a:cs typeface="+mn-cs"/>
              </a:rPr>
              <a:t>一旦MYSQL找到了与行相联合匹配的行,就不再搜索了</a:t>
            </a:r>
          </a:p>
          <a:p>
            <a:pPr rtl="0" fontAlgn="t"/>
            <a:r>
              <a:rPr lang="zh-CN" altLang="zh-CN" sz="1200" kern="1200" dirty="0" smtClean="0">
                <a:solidFill>
                  <a:schemeClr val="tx1"/>
                </a:solidFill>
                <a:effectLst/>
                <a:latin typeface="+mn-lt"/>
                <a:ea typeface="+mn-ea"/>
                <a:cs typeface="+mn-cs"/>
              </a:rPr>
              <a:t>Not exists:</a:t>
            </a:r>
          </a:p>
          <a:p>
            <a:pPr rtl="0" fontAlgn="t"/>
            <a:r>
              <a:rPr lang="zh-CN" altLang="zh-CN" sz="1200" kern="1200" dirty="0" smtClean="0">
                <a:solidFill>
                  <a:schemeClr val="tx1"/>
                </a:solidFill>
                <a:effectLst/>
                <a:latin typeface="+mn-lt"/>
                <a:ea typeface="+mn-ea"/>
                <a:cs typeface="+mn-cs"/>
              </a:rPr>
              <a:t> MYSQL优化了LEFT JOIN,一旦它找到了匹配LEFT JOIN标准的行,就不再搜索了</a:t>
            </a:r>
          </a:p>
          <a:p>
            <a:pPr rtl="0" fontAlgn="t"/>
            <a:r>
              <a:rPr lang="zh-CN" altLang="zh-CN" sz="1200" kern="1200" dirty="0" smtClean="0">
                <a:solidFill>
                  <a:schemeClr val="tx1"/>
                </a:solidFill>
                <a:effectLst/>
                <a:latin typeface="+mn-lt"/>
                <a:ea typeface="+mn-ea"/>
                <a:cs typeface="+mn-cs"/>
              </a:rPr>
              <a:t>Range checked for each Record（index map:#）:</a:t>
            </a:r>
          </a:p>
          <a:p>
            <a:pPr rtl="0" fontAlgn="t"/>
            <a:r>
              <a:rPr lang="zh-CN" altLang="zh-CN" sz="1200" kern="1200" dirty="0" smtClean="0">
                <a:solidFill>
                  <a:schemeClr val="tx1"/>
                </a:solidFill>
                <a:effectLst/>
                <a:latin typeface="+mn-lt"/>
                <a:ea typeface="+mn-ea"/>
                <a:cs typeface="+mn-cs"/>
              </a:rPr>
              <a:t>没有找到理想的索引,因此对于从前面表中来的每一个行组合,MYSQL检查使用哪个索引,并用它来从表中返回行。这是使用索引的最慢的连接之一</a:t>
            </a:r>
          </a:p>
          <a:p>
            <a:pPr rtl="0" fontAlgn="t"/>
            <a:r>
              <a:rPr lang="zh-CN" altLang="zh-CN" sz="1200" kern="1200" dirty="0" smtClean="0">
                <a:solidFill>
                  <a:schemeClr val="tx1"/>
                </a:solidFill>
                <a:effectLst/>
                <a:latin typeface="+mn-lt"/>
                <a:ea typeface="+mn-ea"/>
                <a:cs typeface="+mn-cs"/>
              </a:rPr>
              <a:t>Using filesort:</a:t>
            </a:r>
          </a:p>
          <a:p>
            <a:pPr rtl="0" fontAlgn="t"/>
            <a:r>
              <a:rPr lang="zh-CN" altLang="zh-CN" sz="1200" kern="1200" dirty="0" smtClean="0">
                <a:solidFill>
                  <a:schemeClr val="tx1"/>
                </a:solidFill>
                <a:effectLst/>
                <a:latin typeface="+mn-lt"/>
                <a:ea typeface="+mn-ea"/>
                <a:cs typeface="+mn-cs"/>
              </a:rPr>
              <a:t> </a:t>
            </a:r>
            <a:r>
              <a:rPr lang="zh-CN" altLang="zh-CN" sz="1200" b="1" kern="1200" dirty="0" smtClean="0">
                <a:solidFill>
                  <a:schemeClr val="tx1"/>
                </a:solidFill>
                <a:effectLst/>
                <a:latin typeface="+mn-lt"/>
                <a:ea typeface="+mn-ea"/>
                <a:cs typeface="+mn-cs"/>
              </a:rPr>
              <a:t>看到这个的时候,查询就需要优化了</a:t>
            </a:r>
            <a:r>
              <a:rPr lang="zh-CN" altLang="zh-CN" sz="1200" kern="1200" dirty="0" smtClean="0">
                <a:solidFill>
                  <a:schemeClr val="tx1"/>
                </a:solidFill>
                <a:effectLst/>
                <a:latin typeface="+mn-lt"/>
                <a:ea typeface="+mn-ea"/>
                <a:cs typeface="+mn-cs"/>
              </a:rPr>
              <a:t>。MYSQL需要进行额外的步骤来发现如何对返回的行排序。它根据连接类型以及存储排序键值和匹配条件的全部行的行指针来排序全部行</a:t>
            </a:r>
          </a:p>
          <a:p>
            <a:pPr rtl="0" fontAlgn="t"/>
            <a:r>
              <a:rPr lang="zh-CN" altLang="zh-CN" sz="1200" kern="1200" dirty="0" smtClean="0">
                <a:solidFill>
                  <a:schemeClr val="tx1"/>
                </a:solidFill>
                <a:effectLst/>
                <a:latin typeface="+mn-lt"/>
                <a:ea typeface="+mn-ea"/>
                <a:cs typeface="+mn-cs"/>
              </a:rPr>
              <a:t>Using index: </a:t>
            </a:r>
          </a:p>
          <a:p>
            <a:pPr rtl="0" fontAlgn="t"/>
            <a:r>
              <a:rPr lang="zh-CN" altLang="zh-CN" sz="1200" kern="1200" dirty="0" smtClean="0">
                <a:solidFill>
                  <a:schemeClr val="tx1"/>
                </a:solidFill>
                <a:effectLst/>
                <a:latin typeface="+mn-lt"/>
                <a:ea typeface="+mn-ea"/>
                <a:cs typeface="+mn-cs"/>
              </a:rPr>
              <a:t>列数据是从仅仅使用了索引中的信息而没有读取实际的行动的表返回的（</a:t>
            </a:r>
            <a:r>
              <a:rPr lang="zh-CN" altLang="zh-CN" sz="1200" b="1" kern="1200" dirty="0" smtClean="0">
                <a:solidFill>
                  <a:schemeClr val="tx1"/>
                </a:solidFill>
                <a:effectLst/>
                <a:latin typeface="+mn-lt"/>
                <a:ea typeface="+mn-ea"/>
                <a:cs typeface="+mn-cs"/>
              </a:rPr>
              <a:t>或者使用了覆盖索引</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这发生在对表的全部的请求列都是同一个索引的部分的时候</a:t>
            </a:r>
          </a:p>
          <a:p>
            <a:pPr rtl="0" fontAlgn="t"/>
            <a:r>
              <a:rPr lang="zh-CN" altLang="zh-CN" sz="1200" kern="1200" dirty="0" smtClean="0">
                <a:solidFill>
                  <a:schemeClr val="tx1"/>
                </a:solidFill>
                <a:effectLst/>
                <a:latin typeface="+mn-lt"/>
                <a:ea typeface="+mn-ea"/>
                <a:cs typeface="+mn-cs"/>
              </a:rPr>
              <a:t>Using temporary </a:t>
            </a:r>
          </a:p>
          <a:p>
            <a:pPr rtl="0" fontAlgn="t"/>
            <a:r>
              <a:rPr lang="zh-CN" altLang="zh-CN" sz="1200" b="1" kern="1200" dirty="0" smtClean="0">
                <a:solidFill>
                  <a:schemeClr val="tx1"/>
                </a:solidFill>
                <a:effectLst/>
                <a:latin typeface="+mn-lt"/>
                <a:ea typeface="+mn-ea"/>
                <a:cs typeface="+mn-cs"/>
              </a:rPr>
              <a:t>看到这个的时候,查询需要优化了</a:t>
            </a:r>
            <a:r>
              <a:rPr lang="zh-CN" altLang="zh-CN" sz="1200" kern="1200" dirty="0" smtClean="0">
                <a:solidFill>
                  <a:schemeClr val="tx1"/>
                </a:solidFill>
                <a:effectLst/>
                <a:latin typeface="+mn-lt"/>
                <a:ea typeface="+mn-ea"/>
                <a:cs typeface="+mn-cs"/>
              </a:rPr>
              <a:t>。这里,MYSQL需要创建一个临时表来存储结果,这通常发生在对不同的列集进行ORDER BY上,而不是GROUP BY上</a:t>
            </a:r>
          </a:p>
          <a:p>
            <a:pPr rtl="0" fontAlgn="t"/>
            <a:r>
              <a:rPr lang="zh-CN" altLang="zh-CN" sz="1200" kern="1200" dirty="0" smtClean="0">
                <a:solidFill>
                  <a:schemeClr val="tx1"/>
                </a:solidFill>
                <a:effectLst/>
                <a:latin typeface="+mn-lt"/>
                <a:ea typeface="+mn-ea"/>
                <a:cs typeface="+mn-cs"/>
              </a:rPr>
              <a:t>Where used </a:t>
            </a:r>
          </a:p>
          <a:p>
            <a:pPr rtl="0" fontAlgn="t"/>
            <a:r>
              <a:rPr lang="zh-CN" altLang="zh-CN" sz="1200" kern="1200" dirty="0" smtClean="0">
                <a:solidFill>
                  <a:schemeClr val="tx1"/>
                </a:solidFill>
                <a:effectLst/>
                <a:latin typeface="+mn-lt"/>
                <a:ea typeface="+mn-ea"/>
                <a:cs typeface="+mn-cs"/>
              </a:rPr>
              <a:t>使用了WHERE从句来限制哪些行将与下一张表匹配或者是返回给用户。如果不想返回表中的全部行,并且连接类型ALL或index,这就会发生,或者是查询有问题不同连接类型的解释（按照效率高低的顺序排序</a:t>
            </a:r>
          </a:p>
          <a:p>
            <a:pPr rtl="0" fontAlgn="t"/>
            <a:r>
              <a:rPr lang="zh-CN" altLang="zh-CN" sz="1200" kern="1200" dirty="0" smtClean="0">
                <a:solidFill>
                  <a:schemeClr val="tx1"/>
                </a:solidFill>
                <a:effectLst/>
                <a:latin typeface="+mn-lt"/>
                <a:ea typeface="+mn-ea"/>
                <a:cs typeface="+mn-cs"/>
              </a:rPr>
              <a:t>system </a:t>
            </a:r>
          </a:p>
          <a:p>
            <a:pPr rtl="0" fontAlgn="t"/>
            <a:r>
              <a:rPr lang="zh-CN" altLang="zh-CN" sz="1200" kern="1200" dirty="0" smtClean="0">
                <a:solidFill>
                  <a:schemeClr val="tx1"/>
                </a:solidFill>
                <a:effectLst/>
                <a:latin typeface="+mn-lt"/>
                <a:ea typeface="+mn-ea"/>
                <a:cs typeface="+mn-cs"/>
              </a:rPr>
              <a:t>表只有一行：system表。这是const连接类型的特殊情况</a:t>
            </a:r>
          </a:p>
          <a:p>
            <a:pPr rtl="0" fontAlgn="t"/>
            <a:endParaRPr lang="en-US" altLang="zh-CN" sz="1200" kern="1200" dirty="0" smtClean="0">
              <a:solidFill>
                <a:schemeClr val="tx1"/>
              </a:solidFill>
              <a:effectLst/>
              <a:latin typeface="+mn-lt"/>
              <a:ea typeface="+mn-ea"/>
              <a:cs typeface="+mn-cs"/>
            </a:endParaRPr>
          </a:p>
          <a:p>
            <a:pPr rtl="0" fontAlgn="t"/>
            <a:endParaRPr lang="en-US" altLang="zh-CN" sz="1200" kern="1200" dirty="0" smtClean="0">
              <a:solidFill>
                <a:schemeClr val="tx1"/>
              </a:solidFill>
              <a:effectLst/>
              <a:latin typeface="+mn-lt"/>
              <a:ea typeface="+mn-ea"/>
              <a:cs typeface="+mn-cs"/>
            </a:endParaRPr>
          </a:p>
          <a:p>
            <a:pPr rtl="0" fontAlgn="t"/>
            <a:endParaRPr lang="en-US" altLang="zh-CN" sz="1200" kern="1200" dirty="0" smtClean="0">
              <a:solidFill>
                <a:schemeClr val="tx1"/>
              </a:solidFill>
              <a:effectLst/>
              <a:latin typeface="+mn-lt"/>
              <a:ea typeface="+mn-ea"/>
              <a:cs typeface="+mn-cs"/>
            </a:endParaRPr>
          </a:p>
          <a:p>
            <a:pPr rtl="0" fontAlgn="t"/>
            <a:r>
              <a:rPr lang="zh-CN" altLang="zh-CN" sz="1200" b="1" kern="1200" dirty="0" smtClean="0">
                <a:solidFill>
                  <a:schemeClr val="tx1"/>
                </a:solidFill>
                <a:effectLst/>
                <a:latin typeface="+mn-lt"/>
                <a:ea typeface="+mn-ea"/>
                <a:cs typeface="+mn-cs"/>
              </a:rPr>
              <a:t>select_type: </a:t>
            </a:r>
          </a:p>
          <a:p>
            <a:pPr rtl="0" fontAlgn="t"/>
            <a:r>
              <a:rPr lang="zh-CN" altLang="zh-CN" sz="1200" kern="1200" dirty="0" smtClean="0">
                <a:solidFill>
                  <a:schemeClr val="tx1"/>
                </a:solidFill>
                <a:effectLst/>
                <a:latin typeface="+mn-lt"/>
                <a:ea typeface="+mn-ea"/>
                <a:cs typeface="+mn-cs"/>
              </a:rPr>
              <a:t>SIMPLE -- 查询类型（简单查询,联合查询,子查询）</a:t>
            </a:r>
          </a:p>
          <a:p>
            <a:pPr rtl="0" fontAlgn="t"/>
            <a:r>
              <a:rPr lang="zh-CN" altLang="zh-CN" sz="1200" kern="1200" dirty="0" smtClean="0">
                <a:solidFill>
                  <a:schemeClr val="tx1"/>
                </a:solidFill>
                <a:effectLst/>
                <a:latin typeface="+mn-lt"/>
                <a:ea typeface="+mn-ea"/>
                <a:cs typeface="+mn-cs"/>
              </a:rPr>
              <a:t>table: </a:t>
            </a:r>
          </a:p>
          <a:p>
            <a:pPr rtl="0" fontAlgn="t"/>
            <a:r>
              <a:rPr lang="zh-CN" altLang="zh-CN" sz="1200" kern="1200" dirty="0" smtClean="0">
                <a:solidFill>
                  <a:schemeClr val="tx1"/>
                </a:solidFill>
                <a:effectLst/>
                <a:latin typeface="+mn-lt"/>
                <a:ea typeface="+mn-ea"/>
                <a:cs typeface="+mn-cs"/>
              </a:rPr>
              <a:t>user -- 显示这一行的数据是关于哪张表的</a:t>
            </a:r>
          </a:p>
          <a:p>
            <a:pPr rtl="0" fontAlgn="t"/>
            <a:r>
              <a:rPr lang="zh-CN" altLang="zh-CN" sz="1200" kern="1200" dirty="0" smtClean="0">
                <a:solidFill>
                  <a:schemeClr val="tx1"/>
                </a:solidFill>
                <a:effectLst/>
                <a:latin typeface="+mn-lt"/>
                <a:ea typeface="+mn-ea"/>
                <a:cs typeface="+mn-cs"/>
              </a:rPr>
              <a:t>type: </a:t>
            </a:r>
          </a:p>
          <a:p>
            <a:pPr rtl="0" fontAlgn="t"/>
            <a:r>
              <a:rPr lang="zh-CN" altLang="zh-CN" sz="1200" kern="1200" dirty="0" smtClean="0">
                <a:solidFill>
                  <a:schemeClr val="tx1"/>
                </a:solidFill>
                <a:effectLst/>
                <a:latin typeface="+mn-lt"/>
                <a:ea typeface="+mn-ea"/>
                <a:cs typeface="+mn-cs"/>
              </a:rPr>
              <a:t>range -- 区间索引（在小于1990/2/2区间的数据),这是重要的列,显示连接使用了何种类型。从最好到最差的连接类型为system &gt; const &gt; eq_ref &gt; ref &gt; fulltext &gt; ref_or_null &gt; index_merge &gt; unique_subquery &gt; index_subquery &gt; range &gt; index &gt; ALL,const代表一次就命中,ALL代表扫描了全表才确定结果。一般来说,得保证查询至少达到range级别,最好能达到ref。</a:t>
            </a:r>
          </a:p>
          <a:p>
            <a:pPr rtl="0" fontAlgn="t"/>
            <a:r>
              <a:rPr lang="zh-CN" altLang="zh-CN" sz="1200" kern="1200" dirty="0" smtClean="0">
                <a:solidFill>
                  <a:schemeClr val="tx1"/>
                </a:solidFill>
                <a:effectLst/>
                <a:latin typeface="+mn-lt"/>
                <a:ea typeface="+mn-ea"/>
                <a:cs typeface="+mn-cs"/>
              </a:rPr>
              <a:t>possible_keys: </a:t>
            </a:r>
          </a:p>
          <a:p>
            <a:pPr rtl="0" fontAlgn="t"/>
            <a:r>
              <a:rPr lang="zh-CN" altLang="zh-CN" sz="1200" kern="1200" dirty="0" smtClean="0">
                <a:solidFill>
                  <a:schemeClr val="tx1"/>
                </a:solidFill>
                <a:effectLst/>
                <a:latin typeface="+mn-lt"/>
                <a:ea typeface="+mn-ea"/>
                <a:cs typeface="+mn-cs"/>
              </a:rPr>
              <a:t>birthday  -- 指出MySQL能使用哪个索引在该表中找到行。如果是空的,没有相关的索引。这时要提高性能,可通过检验WHERE子句,看是否引用某些字段,或者检查字段不是适合索引。 </a:t>
            </a:r>
          </a:p>
          <a:p>
            <a:pPr rtl="0" fontAlgn="t"/>
            <a:r>
              <a:rPr lang="zh-CN" altLang="zh-CN" sz="1200" kern="1200" dirty="0" smtClean="0">
                <a:solidFill>
                  <a:schemeClr val="tx1"/>
                </a:solidFill>
                <a:effectLst/>
                <a:latin typeface="+mn-lt"/>
                <a:ea typeface="+mn-ea"/>
                <a:cs typeface="+mn-cs"/>
              </a:rPr>
              <a:t>key: </a:t>
            </a:r>
          </a:p>
          <a:p>
            <a:pPr rtl="0" fontAlgn="t"/>
            <a:r>
              <a:rPr lang="zh-CN" altLang="zh-CN" sz="1200" kern="1200" dirty="0" smtClean="0">
                <a:solidFill>
                  <a:schemeClr val="tx1"/>
                </a:solidFill>
                <a:effectLst/>
                <a:latin typeface="+mn-lt"/>
                <a:ea typeface="+mn-ea"/>
                <a:cs typeface="+mn-cs"/>
              </a:rPr>
              <a:t>birthday -- 实际使用到的索引。如果为NULL,则没有使用索引。如果为primary的话,表示使用了主键。</a:t>
            </a:r>
          </a:p>
          <a:p>
            <a:pPr rtl="0" fontAlgn="t"/>
            <a:r>
              <a:rPr lang="zh-CN" altLang="zh-CN" sz="1200" kern="1200" dirty="0" smtClean="0">
                <a:solidFill>
                  <a:schemeClr val="tx1"/>
                </a:solidFill>
                <a:effectLst/>
                <a:latin typeface="+mn-lt"/>
                <a:ea typeface="+mn-ea"/>
                <a:cs typeface="+mn-cs"/>
              </a:rPr>
              <a:t>key_len: </a:t>
            </a:r>
          </a:p>
          <a:p>
            <a:pPr rtl="0" fontAlgn="t"/>
            <a:r>
              <a:rPr lang="zh-CN" altLang="zh-CN" sz="1200" kern="1200" dirty="0" smtClean="0">
                <a:solidFill>
                  <a:schemeClr val="tx1"/>
                </a:solidFill>
                <a:effectLst/>
                <a:latin typeface="+mn-lt"/>
                <a:ea typeface="+mn-ea"/>
                <a:cs typeface="+mn-cs"/>
              </a:rPr>
              <a:t>4 -- 最长的索引宽度。如果键是NULL,长度就是NULL。在不损失精确性的情况下,长度越短越好</a:t>
            </a:r>
          </a:p>
          <a:p>
            <a:pPr rtl="0" fontAlgn="t"/>
            <a:r>
              <a:rPr lang="zh-CN" altLang="zh-CN" sz="1200" kern="1200" dirty="0" smtClean="0">
                <a:solidFill>
                  <a:schemeClr val="tx1"/>
                </a:solidFill>
                <a:effectLst/>
                <a:latin typeface="+mn-lt"/>
                <a:ea typeface="+mn-ea"/>
                <a:cs typeface="+mn-cs"/>
              </a:rPr>
              <a:t>ref: </a:t>
            </a:r>
          </a:p>
          <a:p>
            <a:pPr rtl="0" fontAlgn="t"/>
            <a:r>
              <a:rPr lang="zh-CN" altLang="zh-CN" sz="1200" kern="1200" dirty="0" smtClean="0">
                <a:solidFill>
                  <a:schemeClr val="tx1"/>
                </a:solidFill>
                <a:effectLst/>
                <a:latin typeface="+mn-lt"/>
                <a:ea typeface="+mn-ea"/>
                <a:cs typeface="+mn-cs"/>
              </a:rPr>
              <a:t>const -- 显示哪个字段或常数与key一起被使用。 </a:t>
            </a:r>
          </a:p>
          <a:p>
            <a:pPr rtl="0" fontAlgn="t"/>
            <a:r>
              <a:rPr lang="zh-CN" altLang="zh-CN" sz="1200" kern="1200" dirty="0" smtClean="0">
                <a:solidFill>
                  <a:schemeClr val="tx1"/>
                </a:solidFill>
                <a:effectLst/>
                <a:latin typeface="+mn-lt"/>
                <a:ea typeface="+mn-ea"/>
                <a:cs typeface="+mn-cs"/>
              </a:rPr>
              <a:t>rows: </a:t>
            </a:r>
          </a:p>
          <a:p>
            <a:pPr rtl="0" fontAlgn="t"/>
            <a:r>
              <a:rPr lang="zh-CN" altLang="zh-CN" sz="1200" kern="1200" dirty="0" smtClean="0">
                <a:solidFill>
                  <a:schemeClr val="tx1"/>
                </a:solidFill>
                <a:effectLst/>
                <a:latin typeface="+mn-lt"/>
                <a:ea typeface="+mn-ea"/>
                <a:cs typeface="+mn-cs"/>
              </a:rPr>
              <a:t>1 -- 这个数表示mysql要遍历多少数据才能找到,在innodb上是不准确的。</a:t>
            </a:r>
          </a:p>
          <a:p>
            <a:pPr rtl="0" fontAlgn="t"/>
            <a:r>
              <a:rPr lang="zh-CN" altLang="zh-CN" sz="1200" kern="1200" dirty="0" smtClean="0">
                <a:solidFill>
                  <a:schemeClr val="tx1"/>
                </a:solidFill>
                <a:effectLst/>
                <a:latin typeface="+mn-lt"/>
                <a:ea typeface="+mn-ea"/>
                <a:cs typeface="+mn-cs"/>
              </a:rPr>
              <a:t>Extra:</a:t>
            </a:r>
          </a:p>
          <a:p>
            <a:pPr rtl="0" fontAlgn="t"/>
            <a:r>
              <a:rPr lang="zh-CN" altLang="zh-CN" sz="1200" kern="1200" dirty="0" smtClean="0">
                <a:solidFill>
                  <a:schemeClr val="tx1"/>
                </a:solidFill>
                <a:effectLst/>
                <a:latin typeface="+mn-lt"/>
                <a:ea typeface="+mn-ea"/>
                <a:cs typeface="+mn-cs"/>
              </a:rPr>
              <a:t> Using where; Using index -- 执行状态说明,这里可以看到的坏的例子是Using temporary和Using </a:t>
            </a:r>
          </a:p>
          <a:p>
            <a:r>
              <a:rPr lang="zh-CN" altLang="zh-CN" sz="1200" b="1" kern="1200" dirty="0" smtClean="0">
                <a:solidFill>
                  <a:schemeClr val="tx1"/>
                </a:solidFill>
                <a:effectLst/>
                <a:latin typeface="+mn-lt"/>
                <a:ea typeface="+mn-ea"/>
                <a:cs typeface="+mn-cs"/>
              </a:rPr>
              <a:t>select_type</a:t>
            </a:r>
            <a:endParaRPr lang="zh-CN" altLang="zh-CN" sz="1200" kern="1200" dirty="0" smtClean="0">
              <a:solidFill>
                <a:schemeClr val="tx1"/>
              </a:solidFill>
              <a:effectLst/>
              <a:latin typeface="+mn-lt"/>
              <a:ea typeface="+mn-ea"/>
              <a:cs typeface="+mn-cs"/>
            </a:endParaRPr>
          </a:p>
          <a:p>
            <a:pPr rtl="0" fontAlgn="t"/>
            <a:r>
              <a:rPr lang="zh-CN" altLang="zh-CN" sz="1200" kern="1200" dirty="0" smtClean="0">
                <a:solidFill>
                  <a:schemeClr val="tx1"/>
                </a:solidFill>
                <a:effectLst/>
                <a:latin typeface="+mn-lt"/>
                <a:ea typeface="+mn-ea"/>
                <a:cs typeface="+mn-cs"/>
              </a:rPr>
              <a:t>Simple</a:t>
            </a:r>
          </a:p>
          <a:p>
            <a:pPr rtl="0" fontAlgn="t"/>
            <a:r>
              <a:rPr lang="zh-CN" altLang="zh-CN" sz="1200" kern="1200" dirty="0" smtClean="0">
                <a:solidFill>
                  <a:schemeClr val="tx1"/>
                </a:solidFill>
                <a:effectLst/>
                <a:latin typeface="+mn-lt"/>
                <a:ea typeface="+mn-ea"/>
                <a:cs typeface="+mn-cs"/>
              </a:rPr>
              <a:t> 简单select(不使用union或子查询)</a:t>
            </a:r>
          </a:p>
          <a:p>
            <a:pPr rtl="0" fontAlgn="t"/>
            <a:r>
              <a:rPr lang="zh-CN" altLang="zh-CN" sz="1200" kern="1200" dirty="0" smtClean="0">
                <a:solidFill>
                  <a:schemeClr val="tx1"/>
                </a:solidFill>
                <a:effectLst/>
                <a:latin typeface="+mn-lt"/>
                <a:ea typeface="+mn-ea"/>
                <a:cs typeface="+mn-cs"/>
              </a:rPr>
              <a:t>Primary</a:t>
            </a:r>
          </a:p>
          <a:p>
            <a:pPr rtl="0" fontAlgn="t"/>
            <a:r>
              <a:rPr lang="zh-CN" altLang="zh-CN" sz="1200" kern="1200" dirty="0" smtClean="0">
                <a:solidFill>
                  <a:schemeClr val="tx1"/>
                </a:solidFill>
                <a:effectLst/>
                <a:latin typeface="+mn-lt"/>
                <a:ea typeface="+mn-ea"/>
                <a:cs typeface="+mn-cs"/>
              </a:rPr>
              <a:t> 最外面的select</a:t>
            </a:r>
          </a:p>
          <a:p>
            <a:pPr rtl="0" fontAlgn="t"/>
            <a:r>
              <a:rPr lang="zh-CN" altLang="zh-CN" sz="1200" kern="1200" dirty="0" smtClean="0">
                <a:solidFill>
                  <a:schemeClr val="tx1"/>
                </a:solidFill>
                <a:effectLst/>
                <a:latin typeface="+mn-lt"/>
                <a:ea typeface="+mn-ea"/>
                <a:cs typeface="+mn-cs"/>
              </a:rPr>
              <a:t>union </a:t>
            </a:r>
          </a:p>
          <a:p>
            <a:pPr rtl="0" fontAlgn="t"/>
            <a:r>
              <a:rPr lang="zh-CN" altLang="zh-CN" sz="1200" kern="1200" dirty="0" smtClean="0">
                <a:solidFill>
                  <a:schemeClr val="tx1"/>
                </a:solidFill>
                <a:effectLst/>
                <a:latin typeface="+mn-lt"/>
                <a:ea typeface="+mn-ea"/>
                <a:cs typeface="+mn-cs"/>
              </a:rPr>
              <a:t>union中的第二个或后面的select语句</a:t>
            </a:r>
          </a:p>
          <a:p>
            <a:pPr rtl="0" fontAlgn="t"/>
            <a:r>
              <a:rPr lang="zh-CN" altLang="zh-CN" sz="1200" kern="1200" dirty="0" smtClean="0">
                <a:solidFill>
                  <a:schemeClr val="tx1"/>
                </a:solidFill>
                <a:effectLst/>
                <a:latin typeface="+mn-lt"/>
                <a:ea typeface="+mn-ea"/>
                <a:cs typeface="+mn-cs"/>
              </a:rPr>
              <a:t>dependent union </a:t>
            </a:r>
          </a:p>
          <a:p>
            <a:pPr rtl="0" fontAlgn="t"/>
            <a:r>
              <a:rPr lang="zh-CN" altLang="zh-CN" sz="1200" kern="1200" dirty="0" smtClean="0">
                <a:solidFill>
                  <a:schemeClr val="tx1"/>
                </a:solidFill>
                <a:effectLst/>
                <a:latin typeface="+mn-lt"/>
                <a:ea typeface="+mn-ea"/>
                <a:cs typeface="+mn-cs"/>
              </a:rPr>
              <a:t>union中的第二个或后面的select语句,取决于外面的查询</a:t>
            </a:r>
          </a:p>
          <a:p>
            <a:pPr rtl="0" fontAlgn="t"/>
            <a:r>
              <a:rPr lang="zh-CN" altLang="zh-CN" sz="1200" kern="1200" dirty="0" smtClean="0">
                <a:solidFill>
                  <a:schemeClr val="tx1"/>
                </a:solidFill>
                <a:effectLst/>
                <a:latin typeface="+mn-lt"/>
                <a:ea typeface="+mn-ea"/>
                <a:cs typeface="+mn-cs"/>
              </a:rPr>
              <a:t>union result</a:t>
            </a:r>
          </a:p>
          <a:p>
            <a:pPr rtl="0" fontAlgn="t"/>
            <a:r>
              <a:rPr lang="zh-CN" altLang="zh-CN" sz="1200" kern="1200" dirty="0" smtClean="0">
                <a:solidFill>
                  <a:schemeClr val="tx1"/>
                </a:solidFill>
                <a:effectLst/>
                <a:latin typeface="+mn-lt"/>
                <a:ea typeface="+mn-ea"/>
                <a:cs typeface="+mn-cs"/>
              </a:rPr>
              <a:t> union的结果。</a:t>
            </a:r>
          </a:p>
          <a:p>
            <a:pPr rtl="0" fontAlgn="t"/>
            <a:r>
              <a:rPr lang="zh-CN" altLang="zh-CN" sz="1200" kern="1200" dirty="0" smtClean="0">
                <a:solidFill>
                  <a:schemeClr val="tx1"/>
                </a:solidFill>
                <a:effectLst/>
                <a:latin typeface="+mn-lt"/>
                <a:ea typeface="+mn-ea"/>
                <a:cs typeface="+mn-cs"/>
              </a:rPr>
              <a:t>subquery </a:t>
            </a:r>
          </a:p>
          <a:p>
            <a:pPr rtl="0" fontAlgn="t"/>
            <a:r>
              <a:rPr lang="zh-CN" altLang="zh-CN" sz="1200" kern="1200" dirty="0" smtClean="0">
                <a:solidFill>
                  <a:schemeClr val="tx1"/>
                </a:solidFill>
                <a:effectLst/>
                <a:latin typeface="+mn-lt"/>
                <a:ea typeface="+mn-ea"/>
                <a:cs typeface="+mn-cs"/>
              </a:rPr>
              <a:t>子查询中的第一个select</a:t>
            </a:r>
          </a:p>
          <a:p>
            <a:pPr rtl="0" fontAlgn="t"/>
            <a:r>
              <a:rPr lang="zh-CN" altLang="zh-CN" sz="1200" kern="1200" dirty="0" smtClean="0">
                <a:solidFill>
                  <a:schemeClr val="tx1"/>
                </a:solidFill>
                <a:effectLst/>
                <a:latin typeface="+mn-lt"/>
                <a:ea typeface="+mn-ea"/>
                <a:cs typeface="+mn-cs"/>
              </a:rPr>
              <a:t>dependent </a:t>
            </a:r>
          </a:p>
          <a:p>
            <a:pPr rtl="0" fontAlgn="t"/>
            <a:r>
              <a:rPr lang="zh-CN" altLang="zh-CN" sz="1200" kern="1200" dirty="0" smtClean="0">
                <a:solidFill>
                  <a:schemeClr val="tx1"/>
                </a:solidFill>
                <a:effectLst/>
                <a:latin typeface="+mn-lt"/>
                <a:ea typeface="+mn-ea"/>
                <a:cs typeface="+mn-cs"/>
              </a:rPr>
              <a:t>subquery 子查询中的第一个select,取决于外面的查询</a:t>
            </a:r>
          </a:p>
          <a:p>
            <a:pPr rtl="0" fontAlgn="t"/>
            <a:r>
              <a:rPr lang="zh-CN" altLang="zh-CN" sz="1200" kern="1200" dirty="0" smtClean="0">
                <a:solidFill>
                  <a:schemeClr val="tx1"/>
                </a:solidFill>
                <a:effectLst/>
                <a:latin typeface="+mn-lt"/>
                <a:ea typeface="+mn-ea"/>
                <a:cs typeface="+mn-cs"/>
              </a:rPr>
              <a:t>derived </a:t>
            </a:r>
          </a:p>
          <a:p>
            <a:pPr rtl="0" fontAlgn="t"/>
            <a:r>
              <a:rPr lang="zh-CN" altLang="zh-CN" sz="1200" kern="1200" dirty="0" smtClean="0">
                <a:solidFill>
                  <a:schemeClr val="tx1"/>
                </a:solidFill>
                <a:effectLst/>
                <a:latin typeface="+mn-lt"/>
                <a:ea typeface="+mn-ea"/>
                <a:cs typeface="+mn-cs"/>
              </a:rPr>
              <a:t>导出表的select(from子句的子查询)</a:t>
            </a:r>
          </a:p>
          <a:p>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15</a:t>
            </a:fld>
            <a:endParaRPr kumimoji="1" lang="zh-CN" altLang="en-US"/>
          </a:p>
        </p:txBody>
      </p:sp>
    </p:spTree>
    <p:extLst>
      <p:ext uri="{BB962C8B-B14F-4D97-AF65-F5344CB8AC3E}">
        <p14:creationId xmlns:p14="http://schemas.microsoft.com/office/powerpoint/2010/main" val="1966044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solidFill>
          <a:schemeClr val="accent1"/>
        </a:solidFill>
        <a:effectLst/>
      </p:bgPr>
    </p:bg>
    <p:spTree>
      <p:nvGrpSpPr>
        <p:cNvPr id="1" name=""/>
        <p:cNvGrpSpPr/>
        <p:nvPr/>
      </p:nvGrpSpPr>
      <p:grpSpPr>
        <a:xfrm>
          <a:off x="0" y="0"/>
          <a:ext cx="0" cy="0"/>
          <a:chOff x="0" y="0"/>
          <a:chExt cx="0" cy="0"/>
        </a:xfrm>
      </p:grpSpPr>
      <p:sp>
        <p:nvSpPr>
          <p:cNvPr id="3" name="Rectangle 2"/>
          <p:cNvSpPr/>
          <p:nvPr userDrawn="1"/>
        </p:nvSpPr>
        <p:spPr>
          <a:xfrm>
            <a:off x="0" y="6076950"/>
            <a:ext cx="12192000" cy="7810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4" name="Rectangle 3"/>
          <p:cNvSpPr/>
          <p:nvPr userDrawn="1"/>
        </p:nvSpPr>
        <p:spPr>
          <a:xfrm>
            <a:off x="914400" y="5981922"/>
            <a:ext cx="2438400" cy="198663"/>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5" name="Rectangle 4"/>
          <p:cNvSpPr/>
          <p:nvPr userDrawn="1"/>
        </p:nvSpPr>
        <p:spPr>
          <a:xfrm rot="10800000" flipV="1">
            <a:off x="-2" y="11974"/>
            <a:ext cx="12192001" cy="140425"/>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8" name="Text Placeholder 7"/>
          <p:cNvSpPr>
            <a:spLocks noGrp="1"/>
          </p:cNvSpPr>
          <p:nvPr>
            <p:ph type="body" sz="quarter" idx="10" hasCustomPrompt="1"/>
          </p:nvPr>
        </p:nvSpPr>
        <p:spPr>
          <a:xfrm>
            <a:off x="914400" y="1649390"/>
            <a:ext cx="7808006" cy="1089529"/>
          </a:xfrm>
          <a:prstGeom prst="rect">
            <a:avLst/>
          </a:prstGeom>
        </p:spPr>
        <p:txBody>
          <a:bodyPr wrap="square">
            <a:spAutoFit/>
          </a:bodyPr>
          <a:lstStyle>
            <a:lvl1pPr marL="0" indent="0">
              <a:buNone/>
              <a:defRPr sz="7200" b="1">
                <a:solidFill>
                  <a:schemeClr val="bg1"/>
                </a:solidFill>
              </a:defRPr>
            </a:lvl1pPr>
          </a:lstStyle>
          <a:p>
            <a:pPr lvl="0"/>
            <a:r>
              <a:rPr lang="en-US" dirty="0"/>
              <a:t>BUSINESS REPORT</a:t>
            </a:r>
          </a:p>
        </p:txBody>
      </p:sp>
      <p:sp>
        <p:nvSpPr>
          <p:cNvPr id="9" name="Text Placeholder 7"/>
          <p:cNvSpPr>
            <a:spLocks noGrp="1"/>
          </p:cNvSpPr>
          <p:nvPr>
            <p:ph type="body" sz="quarter" idx="11" hasCustomPrompt="1"/>
          </p:nvPr>
        </p:nvSpPr>
        <p:spPr>
          <a:xfrm>
            <a:off x="914400" y="3755983"/>
            <a:ext cx="6125029" cy="535531"/>
          </a:xfrm>
          <a:prstGeom prst="rect">
            <a:avLst/>
          </a:prstGeom>
        </p:spPr>
        <p:txBody>
          <a:bodyPr wrap="square">
            <a:spAutoFit/>
          </a:bodyPr>
          <a:lstStyle>
            <a:lvl1pPr marL="0" indent="0">
              <a:buNone/>
              <a:defRPr sz="1600" b="0">
                <a:solidFill>
                  <a:schemeClr val="bg1"/>
                </a:solidFill>
              </a:defRPr>
            </a:lvl1pPr>
          </a:lstStyle>
          <a:p>
            <a:pPr lvl="0"/>
            <a:r>
              <a:rPr lang="zh-CN" altLang="en-US" dirty="0"/>
              <a:t>标题数字等都可以通过点击和重新输入进行更改，顶部“开始”面板中可以对字体、字号、颜色、行距等进行修改。</a:t>
            </a:r>
            <a:endParaRPr lang="en-US" dirty="0"/>
          </a:p>
        </p:txBody>
      </p:sp>
      <p:sp>
        <p:nvSpPr>
          <p:cNvPr id="10" name="Text Placeholder 7"/>
          <p:cNvSpPr>
            <a:spLocks noGrp="1"/>
          </p:cNvSpPr>
          <p:nvPr>
            <p:ph type="body" sz="quarter" idx="12" hasCustomPrompt="1"/>
          </p:nvPr>
        </p:nvSpPr>
        <p:spPr>
          <a:xfrm>
            <a:off x="914400" y="2611573"/>
            <a:ext cx="7808006" cy="1089529"/>
          </a:xfrm>
          <a:prstGeom prst="rect">
            <a:avLst/>
          </a:prstGeom>
        </p:spPr>
        <p:txBody>
          <a:bodyPr wrap="square">
            <a:spAutoFit/>
          </a:bodyPr>
          <a:lstStyle>
            <a:lvl1pPr marL="0" indent="0">
              <a:buNone/>
              <a:defRPr sz="7200" b="1">
                <a:solidFill>
                  <a:schemeClr val="bg1"/>
                </a:solidFill>
              </a:defRPr>
            </a:lvl1pPr>
          </a:lstStyle>
          <a:p>
            <a:pPr lvl="0"/>
            <a:r>
              <a:rPr lang="zh-CN" altLang="en-US" dirty="0"/>
              <a:t>极简总结报告</a:t>
            </a:r>
            <a:endParaRPr lang="en-US" dirty="0"/>
          </a:p>
        </p:txBody>
      </p:sp>
      <p:sp>
        <p:nvSpPr>
          <p:cNvPr id="11" name="Text Placeholder 7"/>
          <p:cNvSpPr>
            <a:spLocks noGrp="1"/>
          </p:cNvSpPr>
          <p:nvPr>
            <p:ph type="body" sz="quarter" idx="13" hasCustomPrompt="1"/>
          </p:nvPr>
        </p:nvSpPr>
        <p:spPr>
          <a:xfrm>
            <a:off x="914400" y="4291514"/>
            <a:ext cx="6125029" cy="313932"/>
          </a:xfrm>
          <a:prstGeom prst="rect">
            <a:avLst/>
          </a:prstGeom>
        </p:spPr>
        <p:txBody>
          <a:bodyPr wrap="square">
            <a:spAutoFit/>
          </a:bodyPr>
          <a:lstStyle>
            <a:lvl1pPr marL="0" indent="0">
              <a:buNone/>
              <a:defRPr sz="1600" b="0">
                <a:solidFill>
                  <a:schemeClr val="bg1"/>
                </a:solidFill>
              </a:defRPr>
            </a:lvl1pPr>
          </a:lstStyle>
          <a:p>
            <a:pPr lvl="0"/>
            <a:r>
              <a:rPr lang="en-US" dirty="0"/>
              <a:t>PRESENTED BY </a:t>
            </a:r>
            <a:r>
              <a:rPr lang="en-US" dirty="0" err="1"/>
              <a:t>OfficePLUS</a:t>
            </a:r>
            <a:endParaRPr lang="en-US" dirty="0"/>
          </a:p>
        </p:txBody>
      </p:sp>
      <p:grpSp>
        <p:nvGrpSpPr>
          <p:cNvPr id="18" name="Group 17"/>
          <p:cNvGrpSpPr/>
          <p:nvPr userDrawn="1"/>
        </p:nvGrpSpPr>
        <p:grpSpPr>
          <a:xfrm>
            <a:off x="914400" y="4700473"/>
            <a:ext cx="711200" cy="190500"/>
            <a:chOff x="914400" y="4953000"/>
            <a:chExt cx="711200" cy="190500"/>
          </a:xfrm>
        </p:grpSpPr>
        <p:cxnSp>
          <p:nvCxnSpPr>
            <p:cNvPr id="13" name="Straight Connector 12"/>
            <p:cNvCxnSpPr/>
            <p:nvPr userDrawn="1"/>
          </p:nvCxnSpPr>
          <p:spPr>
            <a:xfrm>
              <a:off x="914400" y="4953000"/>
              <a:ext cx="7112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914400" y="5041900"/>
              <a:ext cx="5207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userDrawn="1"/>
          </p:nvCxnSpPr>
          <p:spPr>
            <a:xfrm>
              <a:off x="914400" y="5143500"/>
              <a:ext cx="3175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721592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sp>
        <p:nvSpPr>
          <p:cNvPr id="4" name="Text Placeholder 7"/>
          <p:cNvSpPr>
            <a:spLocks noGrp="1"/>
          </p:cNvSpPr>
          <p:nvPr>
            <p:ph type="body" sz="quarter" idx="10" hasCustomPrompt="1"/>
          </p:nvPr>
        </p:nvSpPr>
        <p:spPr>
          <a:xfrm>
            <a:off x="812800" y="713218"/>
            <a:ext cx="3599544" cy="590931"/>
          </a:xfrm>
          <a:prstGeom prst="rect">
            <a:avLst/>
          </a:prstGeom>
        </p:spPr>
        <p:txBody>
          <a:bodyPr wrap="square">
            <a:spAutoFit/>
          </a:bodyPr>
          <a:lstStyle>
            <a:lvl1pPr marL="0" indent="0">
              <a:buNone/>
              <a:defRPr sz="3600" b="1">
                <a:solidFill>
                  <a:schemeClr val="tx1"/>
                </a:solidFill>
              </a:defRPr>
            </a:lvl1pPr>
          </a:lstStyle>
          <a:p>
            <a:pPr lvl="0"/>
            <a:r>
              <a:rPr lang="zh-CN" altLang="en-US" dirty="0"/>
              <a:t>输入标题</a:t>
            </a:r>
            <a:endParaRPr lang="en-US" altLang="zh-CN" dirty="0"/>
          </a:p>
        </p:txBody>
      </p:sp>
      <p:grpSp>
        <p:nvGrpSpPr>
          <p:cNvPr id="5" name="Group 4"/>
          <p:cNvGrpSpPr/>
          <p:nvPr userDrawn="1"/>
        </p:nvGrpSpPr>
        <p:grpSpPr>
          <a:xfrm>
            <a:off x="927100" y="1304149"/>
            <a:ext cx="711200" cy="190500"/>
            <a:chOff x="914400" y="4953000"/>
            <a:chExt cx="711200" cy="190500"/>
          </a:xfrm>
        </p:grpSpPr>
        <p:cxnSp>
          <p:nvCxnSpPr>
            <p:cNvPr id="6" name="Straight Connector 5"/>
            <p:cNvCxnSpPr/>
            <p:nvPr userDrawn="1"/>
          </p:nvCxnSpPr>
          <p:spPr>
            <a:xfrm>
              <a:off x="914400" y="4953000"/>
              <a:ext cx="7112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914400" y="5041900"/>
              <a:ext cx="520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914400" y="5143500"/>
              <a:ext cx="3175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Rectangle 1"/>
          <p:cNvSpPr/>
          <p:nvPr userDrawn="1"/>
        </p:nvSpPr>
        <p:spPr>
          <a:xfrm>
            <a:off x="0" y="2476500"/>
            <a:ext cx="12192000" cy="4381500"/>
          </a:xfrm>
          <a:prstGeom prst="rect">
            <a:avLst/>
          </a:prstGeom>
          <a:solidFill>
            <a:schemeClr val="accent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23878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6">
    <p:spTree>
      <p:nvGrpSpPr>
        <p:cNvPr id="1" name=""/>
        <p:cNvGrpSpPr/>
        <p:nvPr/>
      </p:nvGrpSpPr>
      <p:grpSpPr>
        <a:xfrm>
          <a:off x="0" y="0"/>
          <a:ext cx="0" cy="0"/>
          <a:chOff x="0" y="0"/>
          <a:chExt cx="0" cy="0"/>
        </a:xfrm>
      </p:grpSpPr>
      <p:pic>
        <p:nvPicPr>
          <p:cNvPr id="8194" name="Picture 2" descr="http://dc.officeplus.cn/t/14/C6BB2FC340DC115F732099B8813DF845.jpg"/>
          <p:cNvPicPr>
            <a:picLocks noChangeAspect="1" noChangeArrowheads="1"/>
          </p:cNvPicPr>
          <p:nvPr userDrawn="1"/>
        </p:nvPicPr>
        <p:blipFill>
          <a:blip r:embed="rId2">
            <a:duotone>
              <a:prstClr val="black"/>
              <a:schemeClr val="tx1">
                <a:lumMod val="85000"/>
                <a:lumOff val="15000"/>
                <a:tint val="45000"/>
                <a:satMod val="400000"/>
              </a:schemeClr>
            </a:duotone>
            <a:extLst>
              <a:ext uri="{28A0092B-C50C-407E-A947-70E740481C1C}">
                <a14:useLocalDpi xmlns:a14="http://schemas.microsoft.com/office/drawing/2010/main" val="0"/>
              </a:ext>
            </a:extLst>
          </a:blip>
          <a:srcRect/>
          <a:stretch>
            <a:fillRect/>
          </a:stretch>
        </p:blipFill>
        <p:spPr bwMode="auto">
          <a:xfrm>
            <a:off x="1" y="-2795"/>
            <a:ext cx="12192000" cy="686079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userDrawn="1"/>
        </p:nvSpPr>
        <p:spPr>
          <a:xfrm>
            <a:off x="0" y="-2795"/>
            <a:ext cx="12192001" cy="6860795"/>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6" name="Rectangle 5"/>
          <p:cNvSpPr/>
          <p:nvPr userDrawn="1"/>
        </p:nvSpPr>
        <p:spPr>
          <a:xfrm>
            <a:off x="817435" y="458598"/>
            <a:ext cx="10557130" cy="594080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06995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7">
    <p:spTree>
      <p:nvGrpSpPr>
        <p:cNvPr id="1" name=""/>
        <p:cNvGrpSpPr/>
        <p:nvPr/>
      </p:nvGrpSpPr>
      <p:grpSpPr>
        <a:xfrm>
          <a:off x="0" y="0"/>
          <a:ext cx="0" cy="0"/>
          <a:chOff x="0" y="0"/>
          <a:chExt cx="0" cy="0"/>
        </a:xfrm>
      </p:grpSpPr>
      <p:pic>
        <p:nvPicPr>
          <p:cNvPr id="8194" name="Picture 2" descr="http://dc.officeplus.cn/t/14/C6BB2FC340DC115F732099B8813DF845.jpg"/>
          <p:cNvPicPr>
            <a:picLocks noChangeAspect="1" noChangeArrowheads="1"/>
          </p:cNvPicPr>
          <p:nvPr userDrawn="1"/>
        </p:nvPicPr>
        <p:blipFill>
          <a:blip r:embed="rId2">
            <a:duotone>
              <a:prstClr val="black"/>
              <a:schemeClr val="tx1">
                <a:lumMod val="85000"/>
                <a:lumOff val="15000"/>
                <a:tint val="45000"/>
                <a:satMod val="400000"/>
              </a:schemeClr>
            </a:duotone>
            <a:extLst>
              <a:ext uri="{28A0092B-C50C-407E-A947-70E740481C1C}">
                <a14:useLocalDpi xmlns:a14="http://schemas.microsoft.com/office/drawing/2010/main" val="0"/>
              </a:ext>
            </a:extLst>
          </a:blip>
          <a:srcRect/>
          <a:stretch>
            <a:fillRect/>
          </a:stretch>
        </p:blipFill>
        <p:spPr bwMode="auto">
          <a:xfrm>
            <a:off x="1" y="-2795"/>
            <a:ext cx="12192000" cy="686079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userDrawn="1"/>
        </p:nvSpPr>
        <p:spPr>
          <a:xfrm>
            <a:off x="6096000" y="-2795"/>
            <a:ext cx="6096001" cy="68607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3" name="Hexagon 2"/>
          <p:cNvSpPr/>
          <p:nvPr userDrawn="1"/>
        </p:nvSpPr>
        <p:spPr>
          <a:xfrm rot="1800000">
            <a:off x="4843536" y="2349290"/>
            <a:ext cx="2504928" cy="2159420"/>
          </a:xfrm>
          <a:prstGeom prst="hexagon">
            <a:avLst>
              <a:gd name="adj" fmla="val 28336"/>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1355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60485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en-US" altLang="zh-CN" sz="1400" b="0" i="0" u="none" strike="noStrike" kern="0" cap="none" spc="0" normalizeH="0" baseline="0" noProof="0" dirty="0">
                <a:ln>
                  <a:noFill/>
                </a:ln>
                <a:solidFill>
                  <a:srgbClr val="FFFFFF"/>
                </a:solidFill>
                <a:effectLst/>
                <a:uLnTx/>
                <a:uFillTx/>
                <a:latin typeface="Segoe UI Light"/>
                <a:cs typeface="Segoe UI Light"/>
              </a:rPr>
              <a:t>Century Gothic</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5739960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418746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3417325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三项目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7"/>
          <p:cNvSpPr>
            <a:spLocks noGrp="1"/>
          </p:cNvSpPr>
          <p:nvPr>
            <p:ph type="body" sz="quarter" idx="10" hasCustomPrompt="1"/>
          </p:nvPr>
        </p:nvSpPr>
        <p:spPr>
          <a:xfrm>
            <a:off x="812800" y="713218"/>
            <a:ext cx="3599544" cy="590931"/>
          </a:xfrm>
          <a:prstGeom prst="rect">
            <a:avLst/>
          </a:prstGeom>
        </p:spPr>
        <p:txBody>
          <a:bodyPr wrap="square">
            <a:spAutoFit/>
          </a:bodyPr>
          <a:lstStyle>
            <a:lvl1pPr marL="0" indent="0">
              <a:buNone/>
              <a:defRPr sz="3600" b="1">
                <a:solidFill>
                  <a:schemeClr val="bg1"/>
                </a:solidFill>
              </a:defRPr>
            </a:lvl1pPr>
          </a:lstStyle>
          <a:p>
            <a:pPr lvl="0"/>
            <a:r>
              <a:rPr lang="zh-CN" altLang="en-US" dirty="0"/>
              <a:t>目录 </a:t>
            </a:r>
            <a:r>
              <a:rPr lang="en-US" altLang="zh-CN" dirty="0"/>
              <a:t>CONTENT</a:t>
            </a:r>
          </a:p>
        </p:txBody>
      </p:sp>
      <p:grpSp>
        <p:nvGrpSpPr>
          <p:cNvPr id="4" name="Group 3"/>
          <p:cNvGrpSpPr/>
          <p:nvPr userDrawn="1"/>
        </p:nvGrpSpPr>
        <p:grpSpPr>
          <a:xfrm>
            <a:off x="927100" y="1304149"/>
            <a:ext cx="711200" cy="190500"/>
            <a:chOff x="914400" y="4953000"/>
            <a:chExt cx="711200" cy="190500"/>
          </a:xfrm>
        </p:grpSpPr>
        <p:cxnSp>
          <p:nvCxnSpPr>
            <p:cNvPr id="5" name="Straight Connector 4"/>
            <p:cNvCxnSpPr/>
            <p:nvPr userDrawn="1"/>
          </p:nvCxnSpPr>
          <p:spPr>
            <a:xfrm>
              <a:off x="914400" y="4953000"/>
              <a:ext cx="7112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userDrawn="1"/>
          </p:nvCxnSpPr>
          <p:spPr>
            <a:xfrm>
              <a:off x="914400" y="5041900"/>
              <a:ext cx="5207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914400" y="5143500"/>
              <a:ext cx="3175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 name="Text Placeholder 7"/>
          <p:cNvSpPr>
            <a:spLocks noGrp="1"/>
          </p:cNvSpPr>
          <p:nvPr>
            <p:ph type="body" sz="quarter" idx="11" hasCustomPrompt="1"/>
          </p:nvPr>
        </p:nvSpPr>
        <p:spPr>
          <a:xfrm>
            <a:off x="812800" y="1596249"/>
            <a:ext cx="10636250" cy="867930"/>
          </a:xfrm>
          <a:prstGeom prst="rect">
            <a:avLst/>
          </a:prstGeom>
        </p:spPr>
        <p:txBody>
          <a:bodyPr wrap="square">
            <a:spAutoFit/>
          </a:bodyPr>
          <a:lstStyle>
            <a:lvl1pPr marL="0" indent="0">
              <a:lnSpc>
                <a:spcPct val="120000"/>
              </a:lnSpc>
              <a:spcBef>
                <a:spcPts val="0"/>
              </a:spcBef>
              <a:buNone/>
              <a:defRPr sz="1400" b="0">
                <a:solidFill>
                  <a:schemeClr val="bg1"/>
                </a:solidFill>
              </a:defRPr>
            </a:lvl1pPr>
          </a:lstStyle>
          <a:p>
            <a:pPr lvl="0"/>
            <a:r>
              <a:rPr lang="zh-CN" altLang="en-US" dirty="0"/>
              <a:t>标题数字等都可以通过点击和重新输入进行更改，顶部“开始”面板中可以对字体、字号、颜色、行距等进行修改。建议正文</a:t>
            </a:r>
            <a:r>
              <a:rPr lang="en-US" altLang="zh-CN" dirty="0"/>
              <a:t>8-14</a:t>
            </a:r>
            <a:r>
              <a:rPr lang="zh-CN" altLang="en-US" dirty="0"/>
              <a:t>号字，</a:t>
            </a:r>
            <a:r>
              <a:rPr lang="en-US" altLang="zh-CN" dirty="0"/>
              <a:t>1.3</a:t>
            </a:r>
            <a:r>
              <a:rPr lang="zh-CN" altLang="en-US" dirty="0"/>
              <a:t>倍字间距。标题数字等都可以通过点击和重新输入进行更改，顶部“开始”面板中可以对字体、字号、颜色、行距等进行修改。建议正文</a:t>
            </a:r>
            <a:r>
              <a:rPr lang="en-US" altLang="zh-CN" dirty="0"/>
              <a:t>8-14</a:t>
            </a:r>
            <a:r>
              <a:rPr lang="zh-CN" altLang="en-US" dirty="0"/>
              <a:t>号字，</a:t>
            </a:r>
            <a:r>
              <a:rPr lang="en-US" altLang="zh-CN" dirty="0"/>
              <a:t>1.3</a:t>
            </a:r>
            <a:r>
              <a:rPr lang="zh-CN" altLang="en-US" dirty="0"/>
              <a:t>倍字间距。</a:t>
            </a:r>
          </a:p>
        </p:txBody>
      </p:sp>
      <p:sp>
        <p:nvSpPr>
          <p:cNvPr id="8" name="Rectangle 7"/>
          <p:cNvSpPr/>
          <p:nvPr userDrawn="1"/>
        </p:nvSpPr>
        <p:spPr>
          <a:xfrm>
            <a:off x="0" y="3429000"/>
            <a:ext cx="12192000" cy="3429000"/>
          </a:xfrm>
          <a:prstGeom prst="rect">
            <a:avLst/>
          </a:prstGeom>
          <a:solidFill>
            <a:schemeClr val="tx1">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cxnSp>
        <p:nvCxnSpPr>
          <p:cNvPr id="11" name="Straight Connector 10"/>
          <p:cNvCxnSpPr/>
          <p:nvPr userDrawn="1"/>
        </p:nvCxnSpPr>
        <p:spPr>
          <a:xfrm>
            <a:off x="812800" y="4501985"/>
            <a:ext cx="106362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flipV="1">
            <a:off x="812800" y="4501984"/>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15" name="Rectangle 14"/>
          <p:cNvSpPr/>
          <p:nvPr userDrawn="1"/>
        </p:nvSpPr>
        <p:spPr>
          <a:xfrm flipV="1">
            <a:off x="5035096" y="4501984"/>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16" name="文本占位符 2"/>
          <p:cNvSpPr>
            <a:spLocks noGrp="1"/>
          </p:cNvSpPr>
          <p:nvPr>
            <p:ph type="body" sz="quarter" idx="12" hasCustomPrompt="1"/>
          </p:nvPr>
        </p:nvSpPr>
        <p:spPr>
          <a:xfrm>
            <a:off x="812800" y="4060028"/>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17" name="文本占位符 2"/>
          <p:cNvSpPr>
            <a:spLocks noGrp="1"/>
          </p:cNvSpPr>
          <p:nvPr>
            <p:ph type="body" sz="quarter" idx="13" hasCustomPrompt="1"/>
          </p:nvPr>
        </p:nvSpPr>
        <p:spPr>
          <a:xfrm>
            <a:off x="5035096" y="4060028"/>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19" name="文本占位符 2"/>
          <p:cNvSpPr>
            <a:spLocks noGrp="1"/>
          </p:cNvSpPr>
          <p:nvPr>
            <p:ph type="body" sz="quarter" idx="15" hasCustomPrompt="1"/>
          </p:nvPr>
        </p:nvSpPr>
        <p:spPr>
          <a:xfrm>
            <a:off x="812800" y="4589030"/>
            <a:ext cx="2191657" cy="679656"/>
          </a:xfrm>
          <a:prstGeom prst="rect">
            <a:avLst/>
          </a:prstGeom>
        </p:spPr>
        <p:txBody>
          <a:bodyPr/>
          <a:lstStyle>
            <a:lvl1pPr>
              <a:defRPr kumimoji="1" lang="zh-CN" altLang="en-US" b="1" baseline="0" dirty="0">
                <a:solidFill>
                  <a:schemeClr val="bg1"/>
                </a:solidFill>
              </a:defRPr>
            </a:lvl1pPr>
          </a:lstStyle>
          <a:p>
            <a:pPr marL="0" lvl="0" indent="0">
              <a:lnSpc>
                <a:spcPct val="100000"/>
              </a:lnSpc>
              <a:spcBef>
                <a:spcPts val="0"/>
              </a:spcBef>
              <a:buNone/>
            </a:pPr>
            <a:r>
              <a:rPr kumimoji="1" lang="zh-CN" altLang="en-US" dirty="0"/>
              <a:t>输入标题</a:t>
            </a:r>
          </a:p>
        </p:txBody>
      </p:sp>
      <p:sp>
        <p:nvSpPr>
          <p:cNvPr id="20" name="文本占位符 2"/>
          <p:cNvSpPr>
            <a:spLocks noGrp="1"/>
          </p:cNvSpPr>
          <p:nvPr>
            <p:ph type="body" sz="quarter" idx="16" hasCustomPrompt="1"/>
          </p:nvPr>
        </p:nvSpPr>
        <p:spPr>
          <a:xfrm>
            <a:off x="5035095" y="4589030"/>
            <a:ext cx="2191657" cy="679656"/>
          </a:xfrm>
          <a:prstGeom prst="rect">
            <a:avLst/>
          </a:prstGeom>
        </p:spPr>
        <p:txBody>
          <a:bodyPr/>
          <a:lstStyle>
            <a:lvl1pPr>
              <a:defRPr kumimoji="1" lang="zh-CN" altLang="en-US" b="1" baseline="0" dirty="0">
                <a:solidFill>
                  <a:schemeClr val="bg1"/>
                </a:solidFill>
              </a:defRPr>
            </a:lvl1pPr>
          </a:lstStyle>
          <a:p>
            <a:pPr marL="0" lvl="0" indent="0">
              <a:lnSpc>
                <a:spcPct val="100000"/>
              </a:lnSpc>
              <a:spcBef>
                <a:spcPts val="0"/>
              </a:spcBef>
              <a:buNone/>
            </a:pPr>
            <a:r>
              <a:rPr kumimoji="1" lang="zh-CN" altLang="en-US" dirty="0"/>
              <a:t>输入标题</a:t>
            </a:r>
          </a:p>
        </p:txBody>
      </p:sp>
      <p:sp>
        <p:nvSpPr>
          <p:cNvPr id="24" name="Rectangle 23"/>
          <p:cNvSpPr/>
          <p:nvPr userDrawn="1"/>
        </p:nvSpPr>
        <p:spPr>
          <a:xfrm flipV="1">
            <a:off x="9257393" y="4501984"/>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25" name="文本占位符 2"/>
          <p:cNvSpPr>
            <a:spLocks noGrp="1"/>
          </p:cNvSpPr>
          <p:nvPr>
            <p:ph type="body" sz="quarter" idx="17" hasCustomPrompt="1"/>
          </p:nvPr>
        </p:nvSpPr>
        <p:spPr>
          <a:xfrm>
            <a:off x="9257393" y="4060028"/>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26" name="文本占位符 2"/>
          <p:cNvSpPr>
            <a:spLocks noGrp="1"/>
          </p:cNvSpPr>
          <p:nvPr>
            <p:ph type="body" sz="quarter" idx="18" hasCustomPrompt="1"/>
          </p:nvPr>
        </p:nvSpPr>
        <p:spPr>
          <a:xfrm>
            <a:off x="9257392" y="4589030"/>
            <a:ext cx="2191657" cy="679656"/>
          </a:xfrm>
          <a:prstGeom prst="rect">
            <a:avLst/>
          </a:prstGeom>
        </p:spPr>
        <p:txBody>
          <a:bodyPr/>
          <a:lstStyle>
            <a:lvl1pPr>
              <a:defRPr kumimoji="1" lang="zh-CN" altLang="en-US" b="1" baseline="0" dirty="0">
                <a:solidFill>
                  <a:schemeClr val="bg1"/>
                </a:solidFill>
              </a:defRPr>
            </a:lvl1pPr>
          </a:lstStyle>
          <a:p>
            <a:pPr marL="0" lvl="0" indent="0">
              <a:lnSpc>
                <a:spcPct val="100000"/>
              </a:lnSpc>
              <a:spcBef>
                <a:spcPts val="0"/>
              </a:spcBef>
              <a:buNone/>
            </a:pPr>
            <a:r>
              <a:rPr kumimoji="1" lang="zh-CN" altLang="en-US" dirty="0"/>
              <a:t>输入标题</a:t>
            </a:r>
          </a:p>
        </p:txBody>
      </p:sp>
    </p:spTree>
    <p:extLst>
      <p:ext uri="{BB962C8B-B14F-4D97-AF65-F5344CB8AC3E}">
        <p14:creationId xmlns:p14="http://schemas.microsoft.com/office/powerpoint/2010/main" val="1802353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四项目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7"/>
          <p:cNvSpPr>
            <a:spLocks noGrp="1"/>
          </p:cNvSpPr>
          <p:nvPr>
            <p:ph type="body" sz="quarter" idx="10" hasCustomPrompt="1"/>
          </p:nvPr>
        </p:nvSpPr>
        <p:spPr>
          <a:xfrm>
            <a:off x="812800" y="713218"/>
            <a:ext cx="3599544" cy="590931"/>
          </a:xfrm>
          <a:prstGeom prst="rect">
            <a:avLst/>
          </a:prstGeom>
        </p:spPr>
        <p:txBody>
          <a:bodyPr wrap="square">
            <a:spAutoFit/>
          </a:bodyPr>
          <a:lstStyle>
            <a:lvl1pPr marL="0" indent="0">
              <a:buNone/>
              <a:defRPr sz="3600" b="1">
                <a:solidFill>
                  <a:schemeClr val="bg1"/>
                </a:solidFill>
              </a:defRPr>
            </a:lvl1pPr>
          </a:lstStyle>
          <a:p>
            <a:pPr lvl="0"/>
            <a:r>
              <a:rPr lang="zh-CN" altLang="en-US" dirty="0"/>
              <a:t>目录 </a:t>
            </a:r>
            <a:r>
              <a:rPr lang="en-US" altLang="zh-CN" dirty="0"/>
              <a:t>CONTENT</a:t>
            </a:r>
          </a:p>
        </p:txBody>
      </p:sp>
      <p:grpSp>
        <p:nvGrpSpPr>
          <p:cNvPr id="4" name="Group 3"/>
          <p:cNvGrpSpPr/>
          <p:nvPr userDrawn="1"/>
        </p:nvGrpSpPr>
        <p:grpSpPr>
          <a:xfrm>
            <a:off x="927100" y="1304149"/>
            <a:ext cx="711200" cy="190500"/>
            <a:chOff x="914400" y="4953000"/>
            <a:chExt cx="711200" cy="190500"/>
          </a:xfrm>
        </p:grpSpPr>
        <p:cxnSp>
          <p:nvCxnSpPr>
            <p:cNvPr id="5" name="Straight Connector 4"/>
            <p:cNvCxnSpPr/>
            <p:nvPr userDrawn="1"/>
          </p:nvCxnSpPr>
          <p:spPr>
            <a:xfrm>
              <a:off x="914400" y="4953000"/>
              <a:ext cx="7112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userDrawn="1"/>
          </p:nvCxnSpPr>
          <p:spPr>
            <a:xfrm>
              <a:off x="914400" y="5041900"/>
              <a:ext cx="5207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914400" y="5143500"/>
              <a:ext cx="3175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 name="Text Placeholder 7"/>
          <p:cNvSpPr>
            <a:spLocks noGrp="1"/>
          </p:cNvSpPr>
          <p:nvPr>
            <p:ph type="body" sz="quarter" idx="11" hasCustomPrompt="1"/>
          </p:nvPr>
        </p:nvSpPr>
        <p:spPr>
          <a:xfrm>
            <a:off x="812800" y="1596249"/>
            <a:ext cx="10636250" cy="867930"/>
          </a:xfrm>
          <a:prstGeom prst="rect">
            <a:avLst/>
          </a:prstGeom>
        </p:spPr>
        <p:txBody>
          <a:bodyPr wrap="square">
            <a:spAutoFit/>
          </a:bodyPr>
          <a:lstStyle>
            <a:lvl1pPr marL="0" indent="0">
              <a:lnSpc>
                <a:spcPct val="120000"/>
              </a:lnSpc>
              <a:spcBef>
                <a:spcPts val="0"/>
              </a:spcBef>
              <a:buNone/>
              <a:defRPr sz="1400" b="0">
                <a:solidFill>
                  <a:schemeClr val="bg1"/>
                </a:solidFill>
              </a:defRPr>
            </a:lvl1pPr>
          </a:lstStyle>
          <a:p>
            <a:pPr lvl="0"/>
            <a:r>
              <a:rPr lang="zh-CN" altLang="en-US" dirty="0"/>
              <a:t>标题数字等都可以通过点击和重新输入进行更改，顶部“开始”面板中可以对字体、字号、颜色、行距等进行修改。建议正文</a:t>
            </a:r>
            <a:r>
              <a:rPr lang="en-US" altLang="zh-CN" dirty="0"/>
              <a:t>8-14</a:t>
            </a:r>
            <a:r>
              <a:rPr lang="zh-CN" altLang="en-US" dirty="0"/>
              <a:t>号字，</a:t>
            </a:r>
            <a:r>
              <a:rPr lang="en-US" altLang="zh-CN" dirty="0"/>
              <a:t>1.3</a:t>
            </a:r>
            <a:r>
              <a:rPr lang="zh-CN" altLang="en-US" dirty="0"/>
              <a:t>倍字间距。标题数字等都可以通过点击和重新输入进行更改，顶部“开始”面板中可以对字体、字号、颜色、行距等进行修改。建议正文</a:t>
            </a:r>
            <a:r>
              <a:rPr lang="en-US" altLang="zh-CN" dirty="0"/>
              <a:t>8-14</a:t>
            </a:r>
            <a:r>
              <a:rPr lang="zh-CN" altLang="en-US" dirty="0"/>
              <a:t>号字，</a:t>
            </a:r>
            <a:r>
              <a:rPr lang="en-US" altLang="zh-CN" dirty="0"/>
              <a:t>1.3</a:t>
            </a:r>
            <a:r>
              <a:rPr lang="zh-CN" altLang="en-US" dirty="0"/>
              <a:t>倍字间距。</a:t>
            </a:r>
          </a:p>
        </p:txBody>
      </p:sp>
      <p:sp>
        <p:nvSpPr>
          <p:cNvPr id="8" name="Rectangle 7"/>
          <p:cNvSpPr/>
          <p:nvPr userDrawn="1"/>
        </p:nvSpPr>
        <p:spPr>
          <a:xfrm>
            <a:off x="0" y="3429000"/>
            <a:ext cx="12192000" cy="3429000"/>
          </a:xfrm>
          <a:prstGeom prst="rect">
            <a:avLst/>
          </a:prstGeom>
          <a:solidFill>
            <a:schemeClr val="tx1">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cxnSp>
        <p:nvCxnSpPr>
          <p:cNvPr id="11" name="Straight Connector 10"/>
          <p:cNvCxnSpPr/>
          <p:nvPr userDrawn="1"/>
        </p:nvCxnSpPr>
        <p:spPr>
          <a:xfrm>
            <a:off x="812800" y="4501985"/>
            <a:ext cx="106362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flipV="1">
            <a:off x="812800" y="4501984"/>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15" name="Rectangle 14"/>
          <p:cNvSpPr/>
          <p:nvPr userDrawn="1"/>
        </p:nvSpPr>
        <p:spPr>
          <a:xfrm flipV="1">
            <a:off x="3573506" y="4501984"/>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16" name="文本占位符 2"/>
          <p:cNvSpPr>
            <a:spLocks noGrp="1"/>
          </p:cNvSpPr>
          <p:nvPr>
            <p:ph type="body" sz="quarter" idx="12" hasCustomPrompt="1"/>
          </p:nvPr>
        </p:nvSpPr>
        <p:spPr>
          <a:xfrm>
            <a:off x="812800" y="4060028"/>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17" name="文本占位符 2"/>
          <p:cNvSpPr>
            <a:spLocks noGrp="1"/>
          </p:cNvSpPr>
          <p:nvPr>
            <p:ph type="body" sz="quarter" idx="13" hasCustomPrompt="1"/>
          </p:nvPr>
        </p:nvSpPr>
        <p:spPr>
          <a:xfrm>
            <a:off x="3573506" y="4060028"/>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19" name="文本占位符 2"/>
          <p:cNvSpPr>
            <a:spLocks noGrp="1"/>
          </p:cNvSpPr>
          <p:nvPr>
            <p:ph type="body" sz="quarter" idx="15" hasCustomPrompt="1"/>
          </p:nvPr>
        </p:nvSpPr>
        <p:spPr>
          <a:xfrm>
            <a:off x="812800" y="4589030"/>
            <a:ext cx="2191657" cy="679656"/>
          </a:xfrm>
          <a:prstGeom prst="rect">
            <a:avLst/>
          </a:prstGeom>
        </p:spPr>
        <p:txBody>
          <a:bodyPr/>
          <a:lstStyle>
            <a:lvl1pPr marL="0" indent="0" algn="l">
              <a:lnSpc>
                <a:spcPct val="100000"/>
              </a:lnSpc>
              <a:spcBef>
                <a:spcPts val="0"/>
              </a:spcBef>
              <a:buNone/>
              <a:defRPr sz="2800" b="1"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zh-CN" altLang="en-US" dirty="0"/>
              <a:t>输入标题</a:t>
            </a:r>
          </a:p>
        </p:txBody>
      </p:sp>
      <p:sp>
        <p:nvSpPr>
          <p:cNvPr id="20" name="文本占位符 2"/>
          <p:cNvSpPr>
            <a:spLocks noGrp="1"/>
          </p:cNvSpPr>
          <p:nvPr>
            <p:ph type="body" sz="quarter" idx="16" hasCustomPrompt="1"/>
          </p:nvPr>
        </p:nvSpPr>
        <p:spPr>
          <a:xfrm>
            <a:off x="3573505" y="4589030"/>
            <a:ext cx="2191657" cy="679656"/>
          </a:xfrm>
          <a:prstGeom prst="rect">
            <a:avLst/>
          </a:prstGeom>
        </p:spPr>
        <p:txBody>
          <a:bodyPr/>
          <a:lstStyle>
            <a:lvl1pPr marL="0" indent="0" algn="l">
              <a:lnSpc>
                <a:spcPct val="100000"/>
              </a:lnSpc>
              <a:spcBef>
                <a:spcPts val="0"/>
              </a:spcBef>
              <a:buNone/>
              <a:defRPr sz="2800" b="1"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zh-CN" altLang="en-US" dirty="0"/>
              <a:t>输入标题</a:t>
            </a:r>
          </a:p>
        </p:txBody>
      </p:sp>
      <p:sp>
        <p:nvSpPr>
          <p:cNvPr id="24" name="Rectangle 23"/>
          <p:cNvSpPr/>
          <p:nvPr userDrawn="1"/>
        </p:nvSpPr>
        <p:spPr>
          <a:xfrm flipV="1">
            <a:off x="6334211" y="4501984"/>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25" name="文本占位符 2"/>
          <p:cNvSpPr>
            <a:spLocks noGrp="1"/>
          </p:cNvSpPr>
          <p:nvPr>
            <p:ph type="body" sz="quarter" idx="17" hasCustomPrompt="1"/>
          </p:nvPr>
        </p:nvSpPr>
        <p:spPr>
          <a:xfrm>
            <a:off x="6334211" y="4060028"/>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26" name="文本占位符 2"/>
          <p:cNvSpPr>
            <a:spLocks noGrp="1"/>
          </p:cNvSpPr>
          <p:nvPr>
            <p:ph type="body" sz="quarter" idx="18" hasCustomPrompt="1"/>
          </p:nvPr>
        </p:nvSpPr>
        <p:spPr>
          <a:xfrm>
            <a:off x="6334210" y="4589030"/>
            <a:ext cx="2191657" cy="679656"/>
          </a:xfrm>
          <a:prstGeom prst="rect">
            <a:avLst/>
          </a:prstGeom>
        </p:spPr>
        <p:txBody>
          <a:bodyPr/>
          <a:lstStyle>
            <a:lvl1pPr marL="0" indent="0" algn="l">
              <a:lnSpc>
                <a:spcPct val="100000"/>
              </a:lnSpc>
              <a:spcBef>
                <a:spcPts val="0"/>
              </a:spcBef>
              <a:buNone/>
              <a:defRPr sz="2800" b="1"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zh-CN" altLang="en-US" dirty="0"/>
              <a:t>输入标题</a:t>
            </a:r>
          </a:p>
        </p:txBody>
      </p:sp>
      <p:sp>
        <p:nvSpPr>
          <p:cNvPr id="28" name="Rectangle 27"/>
          <p:cNvSpPr/>
          <p:nvPr userDrawn="1"/>
        </p:nvSpPr>
        <p:spPr>
          <a:xfrm flipV="1">
            <a:off x="9094915" y="4501984"/>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29" name="文本占位符 2"/>
          <p:cNvSpPr>
            <a:spLocks noGrp="1"/>
          </p:cNvSpPr>
          <p:nvPr>
            <p:ph type="body" sz="quarter" idx="19" hasCustomPrompt="1"/>
          </p:nvPr>
        </p:nvSpPr>
        <p:spPr>
          <a:xfrm>
            <a:off x="9094915" y="4060028"/>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0" name="文本占位符 2"/>
          <p:cNvSpPr>
            <a:spLocks noGrp="1"/>
          </p:cNvSpPr>
          <p:nvPr>
            <p:ph type="body" sz="quarter" idx="20" hasCustomPrompt="1"/>
          </p:nvPr>
        </p:nvSpPr>
        <p:spPr>
          <a:xfrm>
            <a:off x="9094914" y="4589030"/>
            <a:ext cx="2191657" cy="679656"/>
          </a:xfrm>
          <a:prstGeom prst="rect">
            <a:avLst/>
          </a:prstGeom>
        </p:spPr>
        <p:txBody>
          <a:bodyPr/>
          <a:lstStyle>
            <a:lvl1pPr marL="0" indent="0" algn="l">
              <a:lnSpc>
                <a:spcPct val="100000"/>
              </a:lnSpc>
              <a:spcBef>
                <a:spcPts val="0"/>
              </a:spcBef>
              <a:buNone/>
              <a:defRPr sz="2800" b="1"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zh-CN" altLang="en-US" dirty="0"/>
              <a:t>输入标题</a:t>
            </a:r>
          </a:p>
        </p:txBody>
      </p:sp>
    </p:spTree>
    <p:extLst>
      <p:ext uri="{BB962C8B-B14F-4D97-AF65-F5344CB8AC3E}">
        <p14:creationId xmlns:p14="http://schemas.microsoft.com/office/powerpoint/2010/main" val="14603086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六项目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7"/>
          <p:cNvSpPr>
            <a:spLocks noGrp="1"/>
          </p:cNvSpPr>
          <p:nvPr>
            <p:ph type="body" sz="quarter" idx="10" hasCustomPrompt="1"/>
          </p:nvPr>
        </p:nvSpPr>
        <p:spPr>
          <a:xfrm>
            <a:off x="812800" y="713218"/>
            <a:ext cx="3599544" cy="590931"/>
          </a:xfrm>
          <a:prstGeom prst="rect">
            <a:avLst/>
          </a:prstGeom>
        </p:spPr>
        <p:txBody>
          <a:bodyPr wrap="square">
            <a:spAutoFit/>
          </a:bodyPr>
          <a:lstStyle>
            <a:lvl1pPr marL="0" indent="0">
              <a:buNone/>
              <a:defRPr sz="3600" b="1">
                <a:solidFill>
                  <a:schemeClr val="bg1"/>
                </a:solidFill>
              </a:defRPr>
            </a:lvl1pPr>
          </a:lstStyle>
          <a:p>
            <a:pPr lvl="0"/>
            <a:r>
              <a:rPr lang="zh-CN" altLang="en-US" dirty="0"/>
              <a:t>目录 </a:t>
            </a:r>
            <a:r>
              <a:rPr lang="en-US" altLang="zh-CN" dirty="0"/>
              <a:t>CONTENT</a:t>
            </a:r>
          </a:p>
        </p:txBody>
      </p:sp>
      <p:grpSp>
        <p:nvGrpSpPr>
          <p:cNvPr id="4" name="Group 3"/>
          <p:cNvGrpSpPr/>
          <p:nvPr userDrawn="1"/>
        </p:nvGrpSpPr>
        <p:grpSpPr>
          <a:xfrm>
            <a:off x="927100" y="1304149"/>
            <a:ext cx="711200" cy="190500"/>
            <a:chOff x="914400" y="4953000"/>
            <a:chExt cx="711200" cy="190500"/>
          </a:xfrm>
        </p:grpSpPr>
        <p:cxnSp>
          <p:nvCxnSpPr>
            <p:cNvPr id="5" name="Straight Connector 4"/>
            <p:cNvCxnSpPr/>
            <p:nvPr userDrawn="1"/>
          </p:nvCxnSpPr>
          <p:spPr>
            <a:xfrm>
              <a:off x="914400" y="4953000"/>
              <a:ext cx="7112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userDrawn="1"/>
          </p:nvCxnSpPr>
          <p:spPr>
            <a:xfrm>
              <a:off x="914400" y="5041900"/>
              <a:ext cx="5207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914400" y="5143500"/>
              <a:ext cx="3175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 name="Text Placeholder 7"/>
          <p:cNvSpPr>
            <a:spLocks noGrp="1"/>
          </p:cNvSpPr>
          <p:nvPr>
            <p:ph type="body" sz="quarter" idx="11" hasCustomPrompt="1"/>
          </p:nvPr>
        </p:nvSpPr>
        <p:spPr>
          <a:xfrm>
            <a:off x="812800" y="1596249"/>
            <a:ext cx="10636250" cy="867930"/>
          </a:xfrm>
          <a:prstGeom prst="rect">
            <a:avLst/>
          </a:prstGeom>
        </p:spPr>
        <p:txBody>
          <a:bodyPr wrap="square">
            <a:spAutoFit/>
          </a:bodyPr>
          <a:lstStyle>
            <a:lvl1pPr marL="0" indent="0">
              <a:lnSpc>
                <a:spcPct val="120000"/>
              </a:lnSpc>
              <a:spcBef>
                <a:spcPts val="0"/>
              </a:spcBef>
              <a:buNone/>
              <a:defRPr sz="1400" b="0">
                <a:solidFill>
                  <a:schemeClr val="bg1"/>
                </a:solidFill>
              </a:defRPr>
            </a:lvl1pPr>
          </a:lstStyle>
          <a:p>
            <a:pPr lvl="0"/>
            <a:r>
              <a:rPr lang="zh-CN" altLang="en-US" dirty="0"/>
              <a:t>标题数字等都可以通过点击和重新输入进行更改，顶部“开始”面板中可以对字体、字号、颜色、行距等进行修改。建议正文</a:t>
            </a:r>
            <a:r>
              <a:rPr lang="en-US" altLang="zh-CN" dirty="0"/>
              <a:t>8-14</a:t>
            </a:r>
            <a:r>
              <a:rPr lang="zh-CN" altLang="en-US" dirty="0"/>
              <a:t>号字，</a:t>
            </a:r>
            <a:r>
              <a:rPr lang="en-US" altLang="zh-CN" dirty="0"/>
              <a:t>1.3</a:t>
            </a:r>
            <a:r>
              <a:rPr lang="zh-CN" altLang="en-US" dirty="0"/>
              <a:t>倍字间距。标题数字等都可以通过点击和重新输入进行更改，顶部“开始”面板中可以对字体、字号、颜色、行距等进行修改。建议正文</a:t>
            </a:r>
            <a:r>
              <a:rPr lang="en-US" altLang="zh-CN" dirty="0"/>
              <a:t>8-14</a:t>
            </a:r>
            <a:r>
              <a:rPr lang="zh-CN" altLang="en-US" dirty="0"/>
              <a:t>号字，</a:t>
            </a:r>
            <a:r>
              <a:rPr lang="en-US" altLang="zh-CN" dirty="0"/>
              <a:t>1.3</a:t>
            </a:r>
            <a:r>
              <a:rPr lang="zh-CN" altLang="en-US" dirty="0"/>
              <a:t>倍字间距。</a:t>
            </a:r>
          </a:p>
        </p:txBody>
      </p:sp>
      <p:sp>
        <p:nvSpPr>
          <p:cNvPr id="8" name="Rectangle 7"/>
          <p:cNvSpPr/>
          <p:nvPr userDrawn="1"/>
        </p:nvSpPr>
        <p:spPr>
          <a:xfrm>
            <a:off x="0" y="3429000"/>
            <a:ext cx="12192000" cy="3429000"/>
          </a:xfrm>
          <a:prstGeom prst="rect">
            <a:avLst/>
          </a:prstGeom>
          <a:solidFill>
            <a:schemeClr val="tx1">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cxnSp>
        <p:nvCxnSpPr>
          <p:cNvPr id="11" name="Straight Connector 10"/>
          <p:cNvCxnSpPr/>
          <p:nvPr userDrawn="1"/>
        </p:nvCxnSpPr>
        <p:spPr>
          <a:xfrm>
            <a:off x="812800" y="4216820"/>
            <a:ext cx="106362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flipV="1">
            <a:off x="812800" y="4216819"/>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15" name="Rectangle 14"/>
          <p:cNvSpPr/>
          <p:nvPr userDrawn="1"/>
        </p:nvSpPr>
        <p:spPr>
          <a:xfrm flipV="1">
            <a:off x="5035096" y="4216819"/>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16" name="文本占位符 2"/>
          <p:cNvSpPr>
            <a:spLocks noGrp="1"/>
          </p:cNvSpPr>
          <p:nvPr>
            <p:ph type="body" sz="quarter" idx="12" hasCustomPrompt="1"/>
          </p:nvPr>
        </p:nvSpPr>
        <p:spPr>
          <a:xfrm>
            <a:off x="812800" y="3774863"/>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17" name="文本占位符 2"/>
          <p:cNvSpPr>
            <a:spLocks noGrp="1"/>
          </p:cNvSpPr>
          <p:nvPr>
            <p:ph type="body" sz="quarter" idx="13" hasCustomPrompt="1"/>
          </p:nvPr>
        </p:nvSpPr>
        <p:spPr>
          <a:xfrm>
            <a:off x="5035096" y="3774863"/>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19" name="文本占位符 2"/>
          <p:cNvSpPr>
            <a:spLocks noGrp="1"/>
          </p:cNvSpPr>
          <p:nvPr>
            <p:ph type="body" sz="quarter" idx="15" hasCustomPrompt="1"/>
          </p:nvPr>
        </p:nvSpPr>
        <p:spPr>
          <a:xfrm>
            <a:off x="812800" y="4303865"/>
            <a:ext cx="2191657" cy="679656"/>
          </a:xfrm>
          <a:prstGeom prst="rect">
            <a:avLst/>
          </a:prstGeom>
        </p:spPr>
        <p:txBody>
          <a:bodyPr/>
          <a:lstStyle>
            <a:lvl1pPr>
              <a:defRPr kumimoji="1" lang="zh-CN" altLang="en-US" b="1" baseline="0" dirty="0">
                <a:solidFill>
                  <a:schemeClr val="bg1"/>
                </a:solidFill>
              </a:defRPr>
            </a:lvl1pPr>
          </a:lstStyle>
          <a:p>
            <a:pPr marL="0" lvl="0" indent="0">
              <a:lnSpc>
                <a:spcPct val="100000"/>
              </a:lnSpc>
              <a:spcBef>
                <a:spcPts val="0"/>
              </a:spcBef>
              <a:buNone/>
            </a:pPr>
            <a:r>
              <a:rPr kumimoji="1" lang="zh-CN" altLang="en-US" dirty="0"/>
              <a:t>输入标题</a:t>
            </a:r>
          </a:p>
        </p:txBody>
      </p:sp>
      <p:sp>
        <p:nvSpPr>
          <p:cNvPr id="20" name="文本占位符 2"/>
          <p:cNvSpPr>
            <a:spLocks noGrp="1"/>
          </p:cNvSpPr>
          <p:nvPr>
            <p:ph type="body" sz="quarter" idx="16" hasCustomPrompt="1"/>
          </p:nvPr>
        </p:nvSpPr>
        <p:spPr>
          <a:xfrm>
            <a:off x="5035095" y="4303865"/>
            <a:ext cx="2191657" cy="679656"/>
          </a:xfrm>
          <a:prstGeom prst="rect">
            <a:avLst/>
          </a:prstGeom>
        </p:spPr>
        <p:txBody>
          <a:bodyPr/>
          <a:lstStyle>
            <a:lvl1pPr>
              <a:defRPr kumimoji="1" lang="zh-CN" altLang="en-US" b="1" baseline="0" dirty="0">
                <a:solidFill>
                  <a:schemeClr val="bg1"/>
                </a:solidFill>
              </a:defRPr>
            </a:lvl1pPr>
          </a:lstStyle>
          <a:p>
            <a:pPr marL="0" lvl="0" indent="0">
              <a:lnSpc>
                <a:spcPct val="100000"/>
              </a:lnSpc>
              <a:spcBef>
                <a:spcPts val="0"/>
              </a:spcBef>
              <a:buNone/>
            </a:pPr>
            <a:r>
              <a:rPr kumimoji="1" lang="zh-CN" altLang="en-US" dirty="0"/>
              <a:t>输入标题</a:t>
            </a:r>
          </a:p>
        </p:txBody>
      </p:sp>
      <p:sp>
        <p:nvSpPr>
          <p:cNvPr id="24" name="Rectangle 23"/>
          <p:cNvSpPr/>
          <p:nvPr userDrawn="1"/>
        </p:nvSpPr>
        <p:spPr>
          <a:xfrm flipV="1">
            <a:off x="9257393" y="4216819"/>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25" name="文本占位符 2"/>
          <p:cNvSpPr>
            <a:spLocks noGrp="1"/>
          </p:cNvSpPr>
          <p:nvPr>
            <p:ph type="body" sz="quarter" idx="17" hasCustomPrompt="1"/>
          </p:nvPr>
        </p:nvSpPr>
        <p:spPr>
          <a:xfrm>
            <a:off x="9257393" y="3774863"/>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26" name="文本占位符 2"/>
          <p:cNvSpPr>
            <a:spLocks noGrp="1"/>
          </p:cNvSpPr>
          <p:nvPr>
            <p:ph type="body" sz="quarter" idx="18" hasCustomPrompt="1"/>
          </p:nvPr>
        </p:nvSpPr>
        <p:spPr>
          <a:xfrm>
            <a:off x="9257392" y="4303865"/>
            <a:ext cx="2191657" cy="679656"/>
          </a:xfrm>
          <a:prstGeom prst="rect">
            <a:avLst/>
          </a:prstGeom>
        </p:spPr>
        <p:txBody>
          <a:bodyPr/>
          <a:lstStyle>
            <a:lvl1pPr>
              <a:defRPr kumimoji="1" lang="zh-CN" altLang="en-US" b="1" baseline="0" dirty="0">
                <a:solidFill>
                  <a:schemeClr val="bg1"/>
                </a:solidFill>
              </a:defRPr>
            </a:lvl1pPr>
          </a:lstStyle>
          <a:p>
            <a:pPr marL="0" lvl="0" indent="0">
              <a:lnSpc>
                <a:spcPct val="100000"/>
              </a:lnSpc>
              <a:spcBef>
                <a:spcPts val="0"/>
              </a:spcBef>
              <a:buNone/>
            </a:pPr>
            <a:r>
              <a:rPr kumimoji="1" lang="zh-CN" altLang="en-US" dirty="0"/>
              <a:t>输入标题</a:t>
            </a:r>
          </a:p>
        </p:txBody>
      </p:sp>
      <p:cxnSp>
        <p:nvCxnSpPr>
          <p:cNvPr id="35" name="Straight Connector 34"/>
          <p:cNvCxnSpPr/>
          <p:nvPr userDrawn="1"/>
        </p:nvCxnSpPr>
        <p:spPr>
          <a:xfrm>
            <a:off x="812800" y="5623599"/>
            <a:ext cx="106362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6" name="Rectangle 35"/>
          <p:cNvSpPr/>
          <p:nvPr userDrawn="1"/>
        </p:nvSpPr>
        <p:spPr>
          <a:xfrm flipV="1">
            <a:off x="812800" y="5623598"/>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37" name="Rectangle 36"/>
          <p:cNvSpPr/>
          <p:nvPr userDrawn="1"/>
        </p:nvSpPr>
        <p:spPr>
          <a:xfrm flipV="1">
            <a:off x="5035096" y="5623598"/>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38" name="文本占位符 2"/>
          <p:cNvSpPr>
            <a:spLocks noGrp="1"/>
          </p:cNvSpPr>
          <p:nvPr>
            <p:ph type="body" sz="quarter" idx="19" hasCustomPrompt="1"/>
          </p:nvPr>
        </p:nvSpPr>
        <p:spPr>
          <a:xfrm>
            <a:off x="812800" y="5181642"/>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9" name="文本占位符 2"/>
          <p:cNvSpPr>
            <a:spLocks noGrp="1"/>
          </p:cNvSpPr>
          <p:nvPr>
            <p:ph type="body" sz="quarter" idx="20" hasCustomPrompt="1"/>
          </p:nvPr>
        </p:nvSpPr>
        <p:spPr>
          <a:xfrm>
            <a:off x="5035096" y="5181642"/>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40" name="文本占位符 2"/>
          <p:cNvSpPr>
            <a:spLocks noGrp="1"/>
          </p:cNvSpPr>
          <p:nvPr>
            <p:ph type="body" sz="quarter" idx="21" hasCustomPrompt="1"/>
          </p:nvPr>
        </p:nvSpPr>
        <p:spPr>
          <a:xfrm>
            <a:off x="812800" y="5710644"/>
            <a:ext cx="2191657" cy="679656"/>
          </a:xfrm>
          <a:prstGeom prst="rect">
            <a:avLst/>
          </a:prstGeom>
        </p:spPr>
        <p:txBody>
          <a:bodyPr/>
          <a:lstStyle>
            <a:lvl1pPr>
              <a:defRPr kumimoji="1" lang="zh-CN" altLang="en-US" b="1" baseline="0" dirty="0">
                <a:solidFill>
                  <a:schemeClr val="bg1"/>
                </a:solidFill>
              </a:defRPr>
            </a:lvl1pPr>
          </a:lstStyle>
          <a:p>
            <a:pPr marL="0" lvl="0" indent="0">
              <a:lnSpc>
                <a:spcPct val="100000"/>
              </a:lnSpc>
              <a:spcBef>
                <a:spcPts val="0"/>
              </a:spcBef>
              <a:buNone/>
            </a:pPr>
            <a:r>
              <a:rPr kumimoji="1" lang="zh-CN" altLang="en-US" dirty="0"/>
              <a:t>输入标题</a:t>
            </a:r>
          </a:p>
        </p:txBody>
      </p:sp>
      <p:sp>
        <p:nvSpPr>
          <p:cNvPr id="41" name="文本占位符 2"/>
          <p:cNvSpPr>
            <a:spLocks noGrp="1"/>
          </p:cNvSpPr>
          <p:nvPr>
            <p:ph type="body" sz="quarter" idx="22" hasCustomPrompt="1"/>
          </p:nvPr>
        </p:nvSpPr>
        <p:spPr>
          <a:xfrm>
            <a:off x="5035095" y="5710644"/>
            <a:ext cx="2191657" cy="679656"/>
          </a:xfrm>
          <a:prstGeom prst="rect">
            <a:avLst/>
          </a:prstGeom>
        </p:spPr>
        <p:txBody>
          <a:bodyPr/>
          <a:lstStyle>
            <a:lvl1pPr>
              <a:defRPr kumimoji="1" lang="zh-CN" altLang="en-US" b="1" baseline="0" dirty="0">
                <a:solidFill>
                  <a:schemeClr val="bg1"/>
                </a:solidFill>
              </a:defRPr>
            </a:lvl1pPr>
          </a:lstStyle>
          <a:p>
            <a:pPr marL="0" lvl="0" indent="0">
              <a:lnSpc>
                <a:spcPct val="100000"/>
              </a:lnSpc>
              <a:spcBef>
                <a:spcPts val="0"/>
              </a:spcBef>
              <a:buNone/>
            </a:pPr>
            <a:r>
              <a:rPr kumimoji="1" lang="zh-CN" altLang="en-US" dirty="0"/>
              <a:t>输入标题</a:t>
            </a:r>
          </a:p>
        </p:txBody>
      </p:sp>
      <p:sp>
        <p:nvSpPr>
          <p:cNvPr id="42" name="Rectangle 41"/>
          <p:cNvSpPr/>
          <p:nvPr userDrawn="1"/>
        </p:nvSpPr>
        <p:spPr>
          <a:xfrm flipV="1">
            <a:off x="9257393" y="5623598"/>
            <a:ext cx="146013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43" name="文本占位符 2"/>
          <p:cNvSpPr>
            <a:spLocks noGrp="1"/>
          </p:cNvSpPr>
          <p:nvPr>
            <p:ph type="body" sz="quarter" idx="23" hasCustomPrompt="1"/>
          </p:nvPr>
        </p:nvSpPr>
        <p:spPr>
          <a:xfrm>
            <a:off x="9257393" y="5181642"/>
            <a:ext cx="2191657" cy="396239"/>
          </a:xfrm>
          <a:prstGeom prst="rect">
            <a:avLst/>
          </a:prstGeom>
        </p:spPr>
        <p:txBody>
          <a:bodyPr/>
          <a:lstStyle>
            <a:lvl1pPr marL="0" indent="0" algn="l">
              <a:lnSpc>
                <a:spcPct val="130000"/>
              </a:lnSpc>
              <a:buNone/>
              <a:defRPr sz="1600" b="0" baseline="0">
                <a:solidFill>
                  <a:schemeClr val="bg1"/>
                </a:solidFill>
                <a:latin typeface="+mn-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44" name="文本占位符 2"/>
          <p:cNvSpPr>
            <a:spLocks noGrp="1"/>
          </p:cNvSpPr>
          <p:nvPr>
            <p:ph type="body" sz="quarter" idx="24" hasCustomPrompt="1"/>
          </p:nvPr>
        </p:nvSpPr>
        <p:spPr>
          <a:xfrm>
            <a:off x="9257392" y="5710644"/>
            <a:ext cx="2191657" cy="679656"/>
          </a:xfrm>
          <a:prstGeom prst="rect">
            <a:avLst/>
          </a:prstGeom>
        </p:spPr>
        <p:txBody>
          <a:bodyPr/>
          <a:lstStyle>
            <a:lvl1pPr>
              <a:defRPr kumimoji="1" lang="zh-CN" altLang="en-US" b="1" baseline="0" dirty="0">
                <a:solidFill>
                  <a:schemeClr val="bg1"/>
                </a:solidFill>
              </a:defRPr>
            </a:lvl1pPr>
          </a:lstStyle>
          <a:p>
            <a:pPr marL="0" lvl="0" indent="0">
              <a:lnSpc>
                <a:spcPct val="100000"/>
              </a:lnSpc>
              <a:spcBef>
                <a:spcPts val="0"/>
              </a:spcBef>
              <a:buNone/>
            </a:pPr>
            <a:r>
              <a:rPr kumimoji="1" lang="zh-CN" altLang="en-US" dirty="0"/>
              <a:t>输入标题</a:t>
            </a:r>
          </a:p>
        </p:txBody>
      </p:sp>
    </p:spTree>
    <p:extLst>
      <p:ext uri="{BB962C8B-B14F-4D97-AF65-F5344CB8AC3E}">
        <p14:creationId xmlns:p14="http://schemas.microsoft.com/office/powerpoint/2010/main" val="1409774764"/>
      </p:ext>
    </p:extLst>
  </p:cSld>
  <p:clrMapOvr>
    <a:masterClrMapping/>
  </p:clrMapOvr>
  <p:extLst>
    <p:ext uri="{DCECCB84-F9BA-43D5-87BE-67443E8EF086}">
      <p15:sldGuideLst xmlns:p15="http://schemas.microsoft.com/office/powerpoint/2012/main">
        <p15:guide id="1" orient="horz" pos="352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副标题页">
    <p:spTree>
      <p:nvGrpSpPr>
        <p:cNvPr id="1" name=""/>
        <p:cNvGrpSpPr/>
        <p:nvPr/>
      </p:nvGrpSpPr>
      <p:grpSpPr>
        <a:xfrm>
          <a:off x="0" y="0"/>
          <a:ext cx="0" cy="0"/>
          <a:chOff x="0" y="0"/>
          <a:chExt cx="0" cy="0"/>
        </a:xfrm>
      </p:grpSpPr>
      <p:pic>
        <p:nvPicPr>
          <p:cNvPr id="2050" name="Picture 2" descr="http://dc.officeplus.cn/t/14/C6BB2FC340DC115F732099B8813DF845.jpg"/>
          <p:cNvPicPr>
            <a:picLocks noChangeAspect="1" noChangeArrowheads="1"/>
          </p:cNvPicPr>
          <p:nvPr userDrawn="1"/>
        </p:nvPicPr>
        <p:blipFill>
          <a:blip r:embed="rId2">
            <a:duotone>
              <a:prstClr val="black"/>
              <a:schemeClr val="accent3">
                <a:lumMod val="20000"/>
                <a:lumOff val="80000"/>
                <a:tint val="45000"/>
                <a:satMod val="400000"/>
              </a:schemeClr>
            </a:duotone>
            <a:extLst>
              <a:ext uri="{28A0092B-C50C-407E-A947-70E740481C1C}">
                <a14:useLocalDpi xmlns:a14="http://schemas.microsoft.com/office/drawing/2010/main" val="0"/>
              </a:ext>
            </a:extLst>
          </a:blip>
          <a:srcRect/>
          <a:stretch>
            <a:fillRect/>
          </a:stretch>
        </p:blipFill>
        <p:spPr bwMode="auto">
          <a:xfrm>
            <a:off x="1" y="-2795"/>
            <a:ext cx="12192000" cy="686079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userDrawn="1"/>
        </p:nvSpPr>
        <p:spPr>
          <a:xfrm>
            <a:off x="0" y="0"/>
            <a:ext cx="12192000" cy="6858000"/>
          </a:xfrm>
          <a:prstGeom prst="rect">
            <a:avLst/>
          </a:prstGeom>
          <a:solidFill>
            <a:schemeClr val="accent3">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3" name="Rectangle 2"/>
          <p:cNvSpPr/>
          <p:nvPr userDrawn="1"/>
        </p:nvSpPr>
        <p:spPr>
          <a:xfrm>
            <a:off x="4343400" y="1665477"/>
            <a:ext cx="3524250" cy="35242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6" name="Rectangle 5"/>
          <p:cNvSpPr/>
          <p:nvPr userDrawn="1"/>
        </p:nvSpPr>
        <p:spPr>
          <a:xfrm>
            <a:off x="4190999" y="1514475"/>
            <a:ext cx="3524250" cy="3524250"/>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7" name="Text Placeholder 7"/>
          <p:cNvSpPr>
            <a:spLocks noGrp="1"/>
          </p:cNvSpPr>
          <p:nvPr>
            <p:ph type="body" sz="quarter" idx="10" hasCustomPrompt="1"/>
          </p:nvPr>
        </p:nvSpPr>
        <p:spPr>
          <a:xfrm>
            <a:off x="4305300" y="2630269"/>
            <a:ext cx="3581400" cy="646331"/>
          </a:xfrm>
          <a:prstGeom prst="rect">
            <a:avLst/>
          </a:prstGeom>
        </p:spPr>
        <p:txBody>
          <a:bodyPr wrap="square">
            <a:spAutoFit/>
          </a:bodyPr>
          <a:lstStyle>
            <a:lvl1pPr marL="0" indent="0" algn="ctr">
              <a:buNone/>
              <a:defRPr sz="4000" b="1">
                <a:solidFill>
                  <a:schemeClr val="bg1"/>
                </a:solidFill>
              </a:defRPr>
            </a:lvl1pPr>
          </a:lstStyle>
          <a:p>
            <a:pPr lvl="0"/>
            <a:r>
              <a:rPr lang="en-US" altLang="zh-CN" dirty="0"/>
              <a:t>Part One</a:t>
            </a:r>
            <a:endParaRPr lang="en-US" dirty="0"/>
          </a:p>
        </p:txBody>
      </p:sp>
      <p:sp>
        <p:nvSpPr>
          <p:cNvPr id="8" name="Text Placeholder 7"/>
          <p:cNvSpPr>
            <a:spLocks noGrp="1"/>
          </p:cNvSpPr>
          <p:nvPr>
            <p:ph type="body" sz="quarter" idx="11" hasCustomPrompt="1"/>
          </p:nvPr>
        </p:nvSpPr>
        <p:spPr>
          <a:xfrm>
            <a:off x="4305300" y="3328745"/>
            <a:ext cx="3581400" cy="757130"/>
          </a:xfrm>
          <a:prstGeom prst="rect">
            <a:avLst/>
          </a:prstGeom>
        </p:spPr>
        <p:txBody>
          <a:bodyPr wrap="square">
            <a:spAutoFit/>
          </a:bodyPr>
          <a:lstStyle>
            <a:lvl1pPr marL="0" indent="0" algn="ctr">
              <a:buNone/>
              <a:defRPr sz="4800" b="1">
                <a:solidFill>
                  <a:schemeClr val="bg1"/>
                </a:solidFill>
              </a:defRPr>
            </a:lvl1pPr>
          </a:lstStyle>
          <a:p>
            <a:pPr lvl="0"/>
            <a:r>
              <a:rPr lang="zh-CN" altLang="en-US" dirty="0"/>
              <a:t>输入标题</a:t>
            </a:r>
            <a:r>
              <a:rPr lang="en-US" altLang="zh-CN" dirty="0"/>
              <a:t>·</a:t>
            </a:r>
            <a:endParaRPr lang="en-US" dirty="0"/>
          </a:p>
        </p:txBody>
      </p:sp>
    </p:spTree>
    <p:extLst>
      <p:ext uri="{BB962C8B-B14F-4D97-AF65-F5344CB8AC3E}">
        <p14:creationId xmlns:p14="http://schemas.microsoft.com/office/powerpoint/2010/main" val="1886374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4" name="Text Placeholder 7"/>
          <p:cNvSpPr>
            <a:spLocks noGrp="1"/>
          </p:cNvSpPr>
          <p:nvPr>
            <p:ph type="body" sz="quarter" idx="10" hasCustomPrompt="1"/>
          </p:nvPr>
        </p:nvSpPr>
        <p:spPr>
          <a:xfrm>
            <a:off x="812800" y="713218"/>
            <a:ext cx="3599544" cy="590931"/>
          </a:xfrm>
          <a:prstGeom prst="rect">
            <a:avLst/>
          </a:prstGeom>
        </p:spPr>
        <p:txBody>
          <a:bodyPr wrap="square">
            <a:spAutoFit/>
          </a:bodyPr>
          <a:lstStyle>
            <a:lvl1pPr marL="0" indent="0">
              <a:buNone/>
              <a:defRPr sz="3600" b="1">
                <a:solidFill>
                  <a:schemeClr val="tx1"/>
                </a:solidFill>
              </a:defRPr>
            </a:lvl1pPr>
          </a:lstStyle>
          <a:p>
            <a:pPr lvl="0"/>
            <a:r>
              <a:rPr lang="zh-CN" altLang="en-US" dirty="0"/>
              <a:t>输入标题</a:t>
            </a:r>
            <a:endParaRPr lang="en-US" altLang="zh-CN" dirty="0"/>
          </a:p>
        </p:txBody>
      </p:sp>
      <p:grpSp>
        <p:nvGrpSpPr>
          <p:cNvPr id="5" name="Group 4"/>
          <p:cNvGrpSpPr/>
          <p:nvPr userDrawn="1"/>
        </p:nvGrpSpPr>
        <p:grpSpPr>
          <a:xfrm>
            <a:off x="927100" y="1304149"/>
            <a:ext cx="711200" cy="190500"/>
            <a:chOff x="914400" y="4953000"/>
            <a:chExt cx="711200" cy="190500"/>
          </a:xfrm>
        </p:grpSpPr>
        <p:cxnSp>
          <p:nvCxnSpPr>
            <p:cNvPr id="6" name="Straight Connector 5"/>
            <p:cNvCxnSpPr/>
            <p:nvPr userDrawn="1"/>
          </p:nvCxnSpPr>
          <p:spPr>
            <a:xfrm>
              <a:off x="914400" y="4953000"/>
              <a:ext cx="7112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914400" y="5041900"/>
              <a:ext cx="520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914400" y="5143500"/>
              <a:ext cx="3175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32621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2">
    <p:bg>
      <p:bgPr>
        <a:solidFill>
          <a:schemeClr val="accent1"/>
        </a:solidFill>
        <a:effectLst/>
      </p:bgPr>
    </p:bg>
    <p:spTree>
      <p:nvGrpSpPr>
        <p:cNvPr id="1" name=""/>
        <p:cNvGrpSpPr/>
        <p:nvPr/>
      </p:nvGrpSpPr>
      <p:grpSpPr>
        <a:xfrm>
          <a:off x="0" y="0"/>
          <a:ext cx="0" cy="0"/>
          <a:chOff x="0" y="0"/>
          <a:chExt cx="0" cy="0"/>
        </a:xfrm>
      </p:grpSpPr>
      <p:sp>
        <p:nvSpPr>
          <p:cNvPr id="4" name="Text Placeholder 7"/>
          <p:cNvSpPr>
            <a:spLocks noGrp="1"/>
          </p:cNvSpPr>
          <p:nvPr>
            <p:ph type="body" sz="quarter" idx="10" hasCustomPrompt="1"/>
          </p:nvPr>
        </p:nvSpPr>
        <p:spPr>
          <a:xfrm>
            <a:off x="812800" y="713218"/>
            <a:ext cx="3599544" cy="590931"/>
          </a:xfrm>
          <a:prstGeom prst="rect">
            <a:avLst/>
          </a:prstGeom>
        </p:spPr>
        <p:txBody>
          <a:bodyPr wrap="square">
            <a:spAutoFit/>
          </a:bodyPr>
          <a:lstStyle>
            <a:lvl1pPr marL="0" indent="0">
              <a:buNone/>
              <a:defRPr sz="3600" b="1">
                <a:solidFill>
                  <a:schemeClr val="bg1"/>
                </a:solidFill>
              </a:defRPr>
            </a:lvl1pPr>
          </a:lstStyle>
          <a:p>
            <a:pPr lvl="0"/>
            <a:r>
              <a:rPr lang="zh-CN" altLang="en-US" dirty="0"/>
              <a:t>输入标题</a:t>
            </a:r>
            <a:endParaRPr lang="en-US" altLang="zh-CN" dirty="0"/>
          </a:p>
        </p:txBody>
      </p:sp>
      <p:grpSp>
        <p:nvGrpSpPr>
          <p:cNvPr id="5" name="Group 4"/>
          <p:cNvGrpSpPr/>
          <p:nvPr userDrawn="1"/>
        </p:nvGrpSpPr>
        <p:grpSpPr>
          <a:xfrm>
            <a:off x="927100" y="1304149"/>
            <a:ext cx="711200" cy="190500"/>
            <a:chOff x="914400" y="4953000"/>
            <a:chExt cx="711200" cy="190500"/>
          </a:xfrm>
        </p:grpSpPr>
        <p:cxnSp>
          <p:nvCxnSpPr>
            <p:cNvPr id="6" name="Straight Connector 5"/>
            <p:cNvCxnSpPr/>
            <p:nvPr userDrawn="1"/>
          </p:nvCxnSpPr>
          <p:spPr>
            <a:xfrm>
              <a:off x="914400" y="4953000"/>
              <a:ext cx="7112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914400" y="5041900"/>
              <a:ext cx="5207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914400" y="5143500"/>
              <a:ext cx="3175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24391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Rectangle 1"/>
          <p:cNvSpPr/>
          <p:nvPr userDrawn="1"/>
        </p:nvSpPr>
        <p:spPr>
          <a:xfrm>
            <a:off x="0" y="0"/>
            <a:ext cx="3962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9" name="Text Placeholder 7"/>
          <p:cNvSpPr>
            <a:spLocks noGrp="1"/>
          </p:cNvSpPr>
          <p:nvPr>
            <p:ph type="body" sz="quarter" idx="10" hasCustomPrompt="1"/>
          </p:nvPr>
        </p:nvSpPr>
        <p:spPr>
          <a:xfrm>
            <a:off x="812800" y="713218"/>
            <a:ext cx="3599544" cy="590931"/>
          </a:xfrm>
          <a:prstGeom prst="rect">
            <a:avLst/>
          </a:prstGeom>
        </p:spPr>
        <p:txBody>
          <a:bodyPr wrap="square">
            <a:spAutoFit/>
          </a:bodyPr>
          <a:lstStyle>
            <a:lvl1pPr marL="0" indent="0">
              <a:buNone/>
              <a:defRPr sz="3600" b="1">
                <a:solidFill>
                  <a:schemeClr val="bg1"/>
                </a:solidFill>
              </a:defRPr>
            </a:lvl1pPr>
          </a:lstStyle>
          <a:p>
            <a:pPr lvl="0"/>
            <a:r>
              <a:rPr lang="zh-CN" altLang="en-US" dirty="0"/>
              <a:t>输入标题</a:t>
            </a:r>
            <a:endParaRPr lang="en-US" altLang="zh-CN" dirty="0"/>
          </a:p>
        </p:txBody>
      </p:sp>
      <p:grpSp>
        <p:nvGrpSpPr>
          <p:cNvPr id="10" name="Group 9"/>
          <p:cNvGrpSpPr/>
          <p:nvPr userDrawn="1"/>
        </p:nvGrpSpPr>
        <p:grpSpPr>
          <a:xfrm>
            <a:off x="927100" y="1304149"/>
            <a:ext cx="711200" cy="190500"/>
            <a:chOff x="914400" y="4953000"/>
            <a:chExt cx="711200" cy="190500"/>
          </a:xfrm>
        </p:grpSpPr>
        <p:cxnSp>
          <p:nvCxnSpPr>
            <p:cNvPr id="11" name="Straight Connector 10"/>
            <p:cNvCxnSpPr/>
            <p:nvPr userDrawn="1"/>
          </p:nvCxnSpPr>
          <p:spPr>
            <a:xfrm>
              <a:off x="914400" y="4953000"/>
              <a:ext cx="7112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914400" y="5041900"/>
              <a:ext cx="5207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914400" y="5143500"/>
              <a:ext cx="3175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37414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_4">
    <p:bg>
      <p:bgPr>
        <a:solidFill>
          <a:schemeClr val="accent1"/>
        </a:solidFill>
        <a:effectLst/>
      </p:bgPr>
    </p:bg>
    <p:spTree>
      <p:nvGrpSpPr>
        <p:cNvPr id="1" name=""/>
        <p:cNvGrpSpPr/>
        <p:nvPr/>
      </p:nvGrpSpPr>
      <p:grpSpPr>
        <a:xfrm>
          <a:off x="0" y="0"/>
          <a:ext cx="0" cy="0"/>
          <a:chOff x="0" y="0"/>
          <a:chExt cx="0" cy="0"/>
        </a:xfrm>
      </p:grpSpPr>
      <p:sp>
        <p:nvSpPr>
          <p:cNvPr id="4" name="Text Placeholder 7"/>
          <p:cNvSpPr>
            <a:spLocks noGrp="1"/>
          </p:cNvSpPr>
          <p:nvPr>
            <p:ph type="body" sz="quarter" idx="10" hasCustomPrompt="1"/>
          </p:nvPr>
        </p:nvSpPr>
        <p:spPr>
          <a:xfrm>
            <a:off x="812800" y="713218"/>
            <a:ext cx="3599544" cy="590931"/>
          </a:xfrm>
          <a:prstGeom prst="rect">
            <a:avLst/>
          </a:prstGeom>
        </p:spPr>
        <p:txBody>
          <a:bodyPr wrap="square">
            <a:spAutoFit/>
          </a:bodyPr>
          <a:lstStyle>
            <a:lvl1pPr marL="0" indent="0">
              <a:buNone/>
              <a:defRPr sz="3600" b="1">
                <a:solidFill>
                  <a:schemeClr val="bg1"/>
                </a:solidFill>
              </a:defRPr>
            </a:lvl1pPr>
          </a:lstStyle>
          <a:p>
            <a:pPr lvl="0"/>
            <a:r>
              <a:rPr lang="zh-CN" altLang="en-US" dirty="0"/>
              <a:t>输入标题</a:t>
            </a:r>
            <a:endParaRPr lang="en-US" altLang="zh-CN" dirty="0"/>
          </a:p>
        </p:txBody>
      </p:sp>
      <p:grpSp>
        <p:nvGrpSpPr>
          <p:cNvPr id="5" name="Group 4"/>
          <p:cNvGrpSpPr/>
          <p:nvPr userDrawn="1"/>
        </p:nvGrpSpPr>
        <p:grpSpPr>
          <a:xfrm>
            <a:off x="927100" y="1304149"/>
            <a:ext cx="711200" cy="190500"/>
            <a:chOff x="914400" y="4953000"/>
            <a:chExt cx="711200" cy="190500"/>
          </a:xfrm>
        </p:grpSpPr>
        <p:cxnSp>
          <p:nvCxnSpPr>
            <p:cNvPr id="6" name="Straight Connector 5"/>
            <p:cNvCxnSpPr/>
            <p:nvPr userDrawn="1"/>
          </p:nvCxnSpPr>
          <p:spPr>
            <a:xfrm>
              <a:off x="914400" y="4953000"/>
              <a:ext cx="7112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914400" y="5041900"/>
              <a:ext cx="5207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914400" y="5143500"/>
              <a:ext cx="3175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9" name="Rectangle 38"/>
          <p:cNvSpPr/>
          <p:nvPr userDrawn="1"/>
        </p:nvSpPr>
        <p:spPr>
          <a:xfrm>
            <a:off x="0" y="3947886"/>
            <a:ext cx="12192000" cy="29101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3460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441500"/>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7" r:id="rId3"/>
    <p:sldLayoutId id="2147483688" r:id="rId4"/>
    <p:sldLayoutId id="2147483684" r:id="rId5"/>
    <p:sldLayoutId id="2147483662" r:id="rId6"/>
    <p:sldLayoutId id="2147483689" r:id="rId7"/>
    <p:sldLayoutId id="2147483690" r:id="rId8"/>
    <p:sldLayoutId id="2147483691" r:id="rId9"/>
    <p:sldLayoutId id="2147483693" r:id="rId10"/>
    <p:sldLayoutId id="2147483686" r:id="rId11"/>
    <p:sldLayoutId id="2147483692" r:id="rId12"/>
    <p:sldLayoutId id="214748369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087259"/>
      </p:ext>
    </p:extLst>
  </p:cSld>
  <p:clrMap bg1="lt1" tx1="dk1" bg2="lt2" tx2="dk2" accent1="accent1" accent2="accent2" accent3="accent3" accent4="accent4" accent5="accent5" accent6="accent6" hlink="hlink" folHlink="folHlink"/>
  <p:sldLayoutIdLst>
    <p:sldLayoutId id="2147483680" r:id="rId1"/>
    <p:sldLayoutId id="2147483685"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813539" y="3755983"/>
            <a:ext cx="6125029" cy="480131"/>
          </a:xfrm>
        </p:spPr>
        <p:txBody>
          <a:bodyPr/>
          <a:lstStyle/>
          <a:p>
            <a:r>
              <a:rPr lang="zh-CN" altLang="en-US" sz="1400" dirty="0" smtClean="0"/>
              <a:t>虽然是以</a:t>
            </a:r>
            <a:r>
              <a:rPr lang="en-US" altLang="zh-CN" sz="1400" dirty="0" smtClean="0"/>
              <a:t>MySQL</a:t>
            </a:r>
            <a:r>
              <a:rPr lang="zh-CN" altLang="en-US" sz="1400" dirty="0" smtClean="0"/>
              <a:t>为例介绍高可用架构，但对于其他数据库的搭建都具有指导意义。</a:t>
            </a:r>
            <a:endParaRPr lang="en-US" sz="1400" dirty="0"/>
          </a:p>
        </p:txBody>
      </p:sp>
      <p:sp>
        <p:nvSpPr>
          <p:cNvPr id="4" name="Text Placeholder 3"/>
          <p:cNvSpPr>
            <a:spLocks noGrp="1"/>
          </p:cNvSpPr>
          <p:nvPr>
            <p:ph type="body" sz="quarter" idx="12"/>
          </p:nvPr>
        </p:nvSpPr>
        <p:spPr>
          <a:xfrm>
            <a:off x="914400" y="2611573"/>
            <a:ext cx="9931078" cy="2086725"/>
          </a:xfrm>
        </p:spPr>
        <p:txBody>
          <a:bodyPr/>
          <a:lstStyle/>
          <a:p>
            <a:r>
              <a:rPr lang="zh-CN" altLang="en-US" dirty="0" smtClean="0"/>
              <a:t>高可用</a:t>
            </a:r>
            <a:r>
              <a:rPr lang="en-US" altLang="zh-CN" dirty="0" smtClean="0"/>
              <a:t>MySQL</a:t>
            </a:r>
            <a:r>
              <a:rPr lang="zh-CN" altLang="en-US" dirty="0" smtClean="0"/>
              <a:t>架构介绍</a:t>
            </a:r>
            <a:endParaRPr lang="en-US" dirty="0"/>
          </a:p>
        </p:txBody>
      </p:sp>
      <p:sp>
        <p:nvSpPr>
          <p:cNvPr id="5" name="Text Placeholder 4"/>
          <p:cNvSpPr>
            <a:spLocks noGrp="1"/>
          </p:cNvSpPr>
          <p:nvPr>
            <p:ph type="body" sz="quarter" idx="13"/>
          </p:nvPr>
        </p:nvSpPr>
        <p:spPr>
          <a:xfrm>
            <a:off x="914400" y="4291514"/>
            <a:ext cx="6125029" cy="313932"/>
          </a:xfrm>
        </p:spPr>
        <p:txBody>
          <a:bodyPr/>
          <a:lstStyle/>
          <a:p>
            <a:r>
              <a:rPr lang="zh-CN" altLang="en-US" dirty="0" smtClean="0"/>
              <a:t>作者  刘子东</a:t>
            </a:r>
            <a:endParaRPr lang="en-US" dirty="0"/>
          </a:p>
        </p:txBody>
      </p:sp>
      <p:sp>
        <p:nvSpPr>
          <p:cNvPr id="6" name="Text Placeholder 2"/>
          <p:cNvSpPr>
            <a:spLocks noGrp="1"/>
          </p:cNvSpPr>
          <p:nvPr>
            <p:ph type="body" sz="quarter" idx="11"/>
          </p:nvPr>
        </p:nvSpPr>
        <p:spPr>
          <a:xfrm>
            <a:off x="8689406" y="5380524"/>
            <a:ext cx="3400994" cy="608372"/>
          </a:xfrm>
        </p:spPr>
        <p:txBody>
          <a:bodyPr/>
          <a:lstStyle/>
          <a:p>
            <a:r>
              <a:rPr lang="zh-CN" altLang="en-US" sz="1400" dirty="0" smtClean="0"/>
              <a:t>没有最好的方案，只有最合适的方案。</a:t>
            </a:r>
            <a:endParaRPr lang="en-US" altLang="zh-CN" sz="1400" dirty="0" smtClean="0"/>
          </a:p>
          <a:p>
            <a:r>
              <a:rPr lang="en-US" altLang="zh-CN" sz="1400" dirty="0" smtClean="0"/>
              <a:t>	                      ---</a:t>
            </a:r>
            <a:r>
              <a:rPr lang="zh-CN" altLang="en-US" sz="1400" dirty="0" smtClean="0"/>
              <a:t>沃兹基硕德</a:t>
            </a:r>
            <a:endParaRPr lang="en-US" sz="1400" dirty="0"/>
          </a:p>
        </p:txBody>
      </p:sp>
    </p:spTree>
    <p:extLst>
      <p:ext uri="{BB962C8B-B14F-4D97-AF65-F5344CB8AC3E}">
        <p14:creationId xmlns:p14="http://schemas.microsoft.com/office/powerpoint/2010/main" val="4178541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812800" y="713218"/>
            <a:ext cx="3599544" cy="590931"/>
          </a:xfrm>
        </p:spPr>
        <p:txBody>
          <a:bodyPr/>
          <a:lstStyle/>
          <a:p>
            <a:r>
              <a:rPr lang="zh-CN" altLang="en-US" dirty="0" smtClean="0"/>
              <a:t>复制原理</a:t>
            </a:r>
            <a:endParaRPr lang="zh-CN" altLang="en-US" dirty="0"/>
          </a:p>
        </p:txBody>
      </p:sp>
      <p:sp>
        <p:nvSpPr>
          <p:cNvPr id="4" name="Rectangle 3"/>
          <p:cNvSpPr/>
          <p:nvPr/>
        </p:nvSpPr>
        <p:spPr>
          <a:xfrm>
            <a:off x="8362950" y="23584"/>
            <a:ext cx="382905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5" name="Rectangle 4"/>
          <p:cNvSpPr/>
          <p:nvPr/>
        </p:nvSpPr>
        <p:spPr>
          <a:xfrm>
            <a:off x="8599618" y="3369856"/>
            <a:ext cx="2838450" cy="1602977"/>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6" name="Rectangle 5"/>
          <p:cNvSpPr/>
          <p:nvPr/>
        </p:nvSpPr>
        <p:spPr>
          <a:xfrm>
            <a:off x="8596993" y="168630"/>
            <a:ext cx="2838450" cy="2975403"/>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7" name="矩形 3"/>
          <p:cNvSpPr/>
          <p:nvPr/>
        </p:nvSpPr>
        <p:spPr>
          <a:xfrm>
            <a:off x="8666843" y="688779"/>
            <a:ext cx="2698750" cy="2332946"/>
          </a:xfrm>
          <a:prstGeom prst="rect">
            <a:avLst/>
          </a:prstGeom>
        </p:spPr>
        <p:txBody>
          <a:bodyPr wrap="square">
            <a:spAutoFit/>
          </a:bodyPr>
          <a:lstStyle/>
          <a:p>
            <a:pPr lvl="0">
              <a:lnSpc>
                <a:spcPct val="130000"/>
              </a:lnSpc>
            </a:pPr>
            <a:r>
              <a:rPr lang="zh-CN" altLang="en-US" sz="1400" b="1" dirty="0" smtClean="0">
                <a:solidFill>
                  <a:schemeClr val="bg1"/>
                </a:solidFill>
                <a:latin typeface="+mn-ea"/>
              </a:rPr>
              <a:t>语句日志：</a:t>
            </a:r>
            <a:endParaRPr lang="en-US" altLang="zh-CN" sz="1400" b="1" dirty="0" smtClean="0">
              <a:solidFill>
                <a:schemeClr val="bg1"/>
              </a:solidFill>
              <a:latin typeface="+mn-ea"/>
            </a:endParaRPr>
          </a:p>
          <a:p>
            <a:pPr lvl="0">
              <a:lnSpc>
                <a:spcPct val="130000"/>
              </a:lnSpc>
            </a:pPr>
            <a:r>
              <a:rPr lang="zh-CN" altLang="en-US" sz="1400" dirty="0" smtClean="0">
                <a:solidFill>
                  <a:schemeClr val="bg1"/>
                </a:solidFill>
                <a:latin typeface="+mn-ea"/>
              </a:rPr>
              <a:t>记录</a:t>
            </a:r>
            <a:r>
              <a:rPr lang="en-US" altLang="zh-CN" sz="1400" dirty="0" smtClean="0">
                <a:solidFill>
                  <a:schemeClr val="bg1"/>
                </a:solidFill>
                <a:latin typeface="+mn-ea"/>
              </a:rPr>
              <a:t>UPDATE, DELETE, INSTERT</a:t>
            </a:r>
            <a:r>
              <a:rPr lang="zh-CN" altLang="en-US" sz="1400" dirty="0" smtClean="0">
                <a:solidFill>
                  <a:schemeClr val="bg1"/>
                </a:solidFill>
                <a:latin typeface="+mn-ea"/>
              </a:rPr>
              <a:t>等产生数据库改变</a:t>
            </a:r>
            <a:r>
              <a:rPr lang="en-US" altLang="zh-CN" sz="1400" dirty="0" smtClean="0">
                <a:solidFill>
                  <a:schemeClr val="bg1"/>
                </a:solidFill>
                <a:latin typeface="+mn-ea"/>
              </a:rPr>
              <a:t>SQL</a:t>
            </a:r>
            <a:r>
              <a:rPr lang="zh-CN" altLang="en-US" sz="1400" dirty="0" smtClean="0">
                <a:solidFill>
                  <a:schemeClr val="bg1"/>
                </a:solidFill>
                <a:latin typeface="+mn-ea"/>
              </a:rPr>
              <a:t>语句，不记录</a:t>
            </a:r>
            <a:r>
              <a:rPr lang="en-US" altLang="zh-CN" sz="1400" dirty="0" smtClean="0">
                <a:solidFill>
                  <a:schemeClr val="bg1"/>
                </a:solidFill>
                <a:latin typeface="+mn-ea"/>
              </a:rPr>
              <a:t>SELECT</a:t>
            </a:r>
          </a:p>
          <a:p>
            <a:pPr lvl="0">
              <a:lnSpc>
                <a:spcPct val="130000"/>
              </a:lnSpc>
            </a:pPr>
            <a:endParaRPr lang="en-US" altLang="zh-CN" sz="1400" b="1" dirty="0">
              <a:solidFill>
                <a:schemeClr val="bg1"/>
              </a:solidFill>
              <a:latin typeface="+mn-ea"/>
            </a:endParaRPr>
          </a:p>
          <a:p>
            <a:pPr lvl="0">
              <a:lnSpc>
                <a:spcPct val="130000"/>
              </a:lnSpc>
            </a:pPr>
            <a:r>
              <a:rPr lang="zh-CN" altLang="en-US" sz="1400" b="1" dirty="0" smtClean="0">
                <a:solidFill>
                  <a:schemeClr val="bg1"/>
                </a:solidFill>
                <a:latin typeface="+mn-ea"/>
              </a:rPr>
              <a:t>行日志： </a:t>
            </a:r>
            <a:r>
              <a:rPr lang="en-US" altLang="zh-CN" sz="1400" b="1" dirty="0" smtClean="0">
                <a:solidFill>
                  <a:schemeClr val="bg1"/>
                </a:solidFill>
                <a:latin typeface="+mn-ea"/>
              </a:rPr>
              <a:t>(5.7</a:t>
            </a:r>
            <a:r>
              <a:rPr lang="zh-CN" altLang="en-US" sz="1400" b="1" dirty="0" smtClean="0">
                <a:solidFill>
                  <a:schemeClr val="bg1"/>
                </a:solidFill>
                <a:latin typeface="+mn-ea"/>
              </a:rPr>
              <a:t>默认</a:t>
            </a:r>
            <a:r>
              <a:rPr lang="en-US" altLang="zh-CN" sz="1400" b="1" dirty="0" smtClean="0">
                <a:solidFill>
                  <a:schemeClr val="bg1"/>
                </a:solidFill>
                <a:latin typeface="+mn-ea"/>
              </a:rPr>
              <a:t>)</a:t>
            </a:r>
          </a:p>
          <a:p>
            <a:pPr lvl="0">
              <a:lnSpc>
                <a:spcPct val="130000"/>
              </a:lnSpc>
            </a:pPr>
            <a:r>
              <a:rPr lang="zh-CN" altLang="en-US" sz="1400" dirty="0" smtClean="0">
                <a:solidFill>
                  <a:schemeClr val="bg1"/>
                </a:solidFill>
                <a:latin typeface="+mn-ea"/>
              </a:rPr>
              <a:t>记录</a:t>
            </a:r>
            <a:r>
              <a:rPr lang="en-US" altLang="zh-CN" sz="1400" dirty="0" smtClean="0">
                <a:solidFill>
                  <a:schemeClr val="bg1"/>
                </a:solidFill>
                <a:latin typeface="+mn-ea"/>
              </a:rPr>
              <a:t>UPDATE,DELETE</a:t>
            </a:r>
            <a:r>
              <a:rPr lang="zh-CN" altLang="en-US" sz="1400" dirty="0" smtClean="0">
                <a:solidFill>
                  <a:schemeClr val="bg1"/>
                </a:solidFill>
                <a:latin typeface="+mn-ea"/>
              </a:rPr>
              <a:t>，</a:t>
            </a:r>
            <a:r>
              <a:rPr lang="en-US" altLang="zh-CN" sz="1400" dirty="0" smtClean="0">
                <a:solidFill>
                  <a:schemeClr val="bg1"/>
                </a:solidFill>
                <a:latin typeface="+mn-ea"/>
              </a:rPr>
              <a:t>INSTER</a:t>
            </a:r>
            <a:r>
              <a:rPr lang="zh-CN" altLang="en-US" sz="1400" dirty="0" smtClean="0">
                <a:solidFill>
                  <a:schemeClr val="bg1"/>
                </a:solidFill>
                <a:latin typeface="+mn-ea"/>
              </a:rPr>
              <a:t>的改变的所有行数据信息</a:t>
            </a:r>
            <a:endParaRPr lang="zh-CN" altLang="en-US" sz="1400" dirty="0">
              <a:solidFill>
                <a:schemeClr val="bg1"/>
              </a:solidFill>
              <a:latin typeface="+mn-ea"/>
            </a:endParaRPr>
          </a:p>
        </p:txBody>
      </p:sp>
      <p:sp>
        <p:nvSpPr>
          <p:cNvPr id="8" name="矩形 4"/>
          <p:cNvSpPr/>
          <p:nvPr/>
        </p:nvSpPr>
        <p:spPr>
          <a:xfrm>
            <a:off x="8677390" y="184106"/>
            <a:ext cx="1338828" cy="416461"/>
          </a:xfrm>
          <a:prstGeom prst="rect">
            <a:avLst/>
          </a:prstGeom>
        </p:spPr>
        <p:txBody>
          <a:bodyPr wrap="none">
            <a:spAutoFit/>
          </a:bodyPr>
          <a:lstStyle/>
          <a:p>
            <a:pPr defTabSz="1219170">
              <a:lnSpc>
                <a:spcPct val="130000"/>
              </a:lnSpc>
              <a:defRPr/>
            </a:pPr>
            <a:r>
              <a:rPr lang="zh-CN" altLang="en-US" b="1" kern="0" dirty="0" smtClean="0">
                <a:solidFill>
                  <a:schemeClr val="bg1"/>
                </a:solidFill>
              </a:rPr>
              <a:t>二进制日志</a:t>
            </a:r>
            <a:endParaRPr lang="en-US" altLang="zh-CN" b="1" kern="0" dirty="0">
              <a:solidFill>
                <a:schemeClr val="bg1"/>
              </a:solidFill>
            </a:endParaRPr>
          </a:p>
        </p:txBody>
      </p:sp>
      <p:sp>
        <p:nvSpPr>
          <p:cNvPr id="9" name="矩形 3"/>
          <p:cNvSpPr/>
          <p:nvPr/>
        </p:nvSpPr>
        <p:spPr>
          <a:xfrm>
            <a:off x="8691966" y="4034901"/>
            <a:ext cx="2556425" cy="789127"/>
          </a:xfrm>
          <a:prstGeom prst="rect">
            <a:avLst/>
          </a:prstGeom>
        </p:spPr>
        <p:txBody>
          <a:bodyPr wrap="square">
            <a:spAutoFit/>
          </a:bodyPr>
          <a:lstStyle/>
          <a:p>
            <a:pPr lvl="0">
              <a:lnSpc>
                <a:spcPct val="130000"/>
              </a:lnSpc>
            </a:pPr>
            <a:r>
              <a:rPr lang="zh-CN" altLang="en-US" sz="1200" dirty="0">
                <a:solidFill>
                  <a:schemeClr val="bg1"/>
                </a:solidFill>
                <a:latin typeface="+mn-ea"/>
              </a:rPr>
              <a:t>仅</a:t>
            </a:r>
            <a:r>
              <a:rPr lang="zh-CN" altLang="en-US" sz="1200" dirty="0" smtClean="0">
                <a:solidFill>
                  <a:schemeClr val="bg1"/>
                </a:solidFill>
                <a:latin typeface="+mn-ea"/>
              </a:rPr>
              <a:t>为复制采用的日志，和</a:t>
            </a:r>
            <a:r>
              <a:rPr lang="en-US" altLang="zh-CN" sz="1200" dirty="0" smtClean="0">
                <a:solidFill>
                  <a:schemeClr val="bg1"/>
                </a:solidFill>
                <a:latin typeface="+mn-ea"/>
              </a:rPr>
              <a:t>Slave</a:t>
            </a:r>
            <a:r>
              <a:rPr lang="zh-CN" altLang="en-US" sz="1200" dirty="0" smtClean="0">
                <a:solidFill>
                  <a:schemeClr val="bg1"/>
                </a:solidFill>
                <a:latin typeface="+mn-ea"/>
              </a:rPr>
              <a:t>上实际的更改一致，但可能会与</a:t>
            </a:r>
            <a:r>
              <a:rPr lang="en-US" altLang="zh-CN" sz="1200" dirty="0" smtClean="0">
                <a:solidFill>
                  <a:schemeClr val="bg1"/>
                </a:solidFill>
                <a:latin typeface="+mn-ea"/>
              </a:rPr>
              <a:t>Master</a:t>
            </a:r>
            <a:r>
              <a:rPr lang="zh-CN" altLang="en-US" sz="1200" dirty="0" smtClean="0">
                <a:solidFill>
                  <a:schemeClr val="bg1"/>
                </a:solidFill>
                <a:latin typeface="+mn-ea"/>
              </a:rPr>
              <a:t>的</a:t>
            </a:r>
            <a:r>
              <a:rPr lang="en-US" altLang="zh-CN" sz="1200" dirty="0" smtClean="0">
                <a:solidFill>
                  <a:schemeClr val="bg1"/>
                </a:solidFill>
                <a:latin typeface="+mn-ea"/>
              </a:rPr>
              <a:t>bin-log</a:t>
            </a:r>
            <a:r>
              <a:rPr lang="zh-CN" altLang="en-US" sz="1200" dirty="0" smtClean="0">
                <a:solidFill>
                  <a:schemeClr val="bg1"/>
                </a:solidFill>
                <a:latin typeface="+mn-ea"/>
              </a:rPr>
              <a:t>有不一致的情况</a:t>
            </a:r>
            <a:endParaRPr lang="zh-CN" altLang="en-US" sz="1200" dirty="0">
              <a:solidFill>
                <a:schemeClr val="bg1"/>
              </a:solidFill>
              <a:latin typeface="+mn-ea"/>
            </a:endParaRPr>
          </a:p>
        </p:txBody>
      </p:sp>
      <p:sp>
        <p:nvSpPr>
          <p:cNvPr id="10" name="矩形 4"/>
          <p:cNvSpPr/>
          <p:nvPr/>
        </p:nvSpPr>
        <p:spPr>
          <a:xfrm>
            <a:off x="8736411" y="3494148"/>
            <a:ext cx="1127232" cy="416461"/>
          </a:xfrm>
          <a:prstGeom prst="rect">
            <a:avLst/>
          </a:prstGeom>
        </p:spPr>
        <p:txBody>
          <a:bodyPr wrap="none">
            <a:spAutoFit/>
          </a:bodyPr>
          <a:lstStyle/>
          <a:p>
            <a:pPr defTabSz="1219170">
              <a:lnSpc>
                <a:spcPct val="130000"/>
              </a:lnSpc>
              <a:defRPr/>
            </a:pPr>
            <a:r>
              <a:rPr lang="zh-CN" altLang="en-US" b="1" kern="0" dirty="0" smtClean="0">
                <a:solidFill>
                  <a:schemeClr val="bg1"/>
                </a:solidFill>
              </a:rPr>
              <a:t>中继日志</a:t>
            </a:r>
            <a:endParaRPr lang="en-US" altLang="zh-CN" b="1" kern="0" dirty="0">
              <a:solidFill>
                <a:schemeClr val="bg1"/>
              </a:solidFill>
            </a:endParaRPr>
          </a:p>
        </p:txBody>
      </p:sp>
      <p:pic>
        <p:nvPicPr>
          <p:cNvPr id="2" name="图片 1"/>
          <p:cNvPicPr>
            <a:picLocks noChangeAspect="1"/>
          </p:cNvPicPr>
          <p:nvPr/>
        </p:nvPicPr>
        <p:blipFill>
          <a:blip r:embed="rId3"/>
          <a:stretch>
            <a:fillRect/>
          </a:stretch>
        </p:blipFill>
        <p:spPr>
          <a:xfrm>
            <a:off x="1024324" y="1846415"/>
            <a:ext cx="6717897" cy="3770614"/>
          </a:xfrm>
          <a:prstGeom prst="rect">
            <a:avLst/>
          </a:prstGeom>
        </p:spPr>
      </p:pic>
      <p:sp>
        <p:nvSpPr>
          <p:cNvPr id="18" name="矩形 4"/>
          <p:cNvSpPr/>
          <p:nvPr/>
        </p:nvSpPr>
        <p:spPr>
          <a:xfrm>
            <a:off x="8745783" y="5277309"/>
            <a:ext cx="2502608" cy="452432"/>
          </a:xfrm>
          <a:prstGeom prst="rect">
            <a:avLst/>
          </a:prstGeom>
        </p:spPr>
        <p:txBody>
          <a:bodyPr wrap="none">
            <a:spAutoFit/>
          </a:bodyPr>
          <a:lstStyle/>
          <a:p>
            <a:pPr defTabSz="1219170">
              <a:lnSpc>
                <a:spcPct val="130000"/>
              </a:lnSpc>
              <a:defRPr/>
            </a:pPr>
            <a:r>
              <a:rPr lang="zh-CN" altLang="en-US" b="1" kern="0" dirty="0">
                <a:solidFill>
                  <a:schemeClr val="bg1"/>
                </a:solidFill>
              </a:rPr>
              <a:t>如何</a:t>
            </a:r>
            <a:r>
              <a:rPr lang="zh-CN" altLang="en-US" b="1" kern="0" dirty="0" smtClean="0">
                <a:solidFill>
                  <a:schemeClr val="bg1"/>
                </a:solidFill>
              </a:rPr>
              <a:t>选择</a:t>
            </a:r>
            <a:r>
              <a:rPr lang="en-US" altLang="zh-CN" b="1" kern="0" dirty="0" err="1" smtClean="0">
                <a:solidFill>
                  <a:schemeClr val="bg1"/>
                </a:solidFill>
              </a:rPr>
              <a:t>binlog</a:t>
            </a:r>
            <a:r>
              <a:rPr lang="zh-CN" altLang="en-US" b="1" kern="0" dirty="0" smtClean="0">
                <a:solidFill>
                  <a:schemeClr val="bg1"/>
                </a:solidFill>
              </a:rPr>
              <a:t>类型？</a:t>
            </a:r>
            <a:endParaRPr lang="en-US" altLang="zh-CN" b="1" kern="0" dirty="0">
              <a:solidFill>
                <a:schemeClr val="bg1"/>
              </a:solidFill>
            </a:endParaRPr>
          </a:p>
        </p:txBody>
      </p:sp>
      <p:sp>
        <p:nvSpPr>
          <p:cNvPr id="19" name="矩形 4"/>
          <p:cNvSpPr/>
          <p:nvPr/>
        </p:nvSpPr>
        <p:spPr>
          <a:xfrm>
            <a:off x="8751114" y="5853230"/>
            <a:ext cx="2686954" cy="452432"/>
          </a:xfrm>
          <a:prstGeom prst="rect">
            <a:avLst/>
          </a:prstGeom>
        </p:spPr>
        <p:txBody>
          <a:bodyPr wrap="none">
            <a:spAutoFit/>
          </a:bodyPr>
          <a:lstStyle/>
          <a:p>
            <a:pPr defTabSz="1219170">
              <a:lnSpc>
                <a:spcPct val="130000"/>
              </a:lnSpc>
              <a:defRPr/>
            </a:pPr>
            <a:r>
              <a:rPr lang="zh-CN" altLang="en-US" b="1" kern="0" dirty="0" smtClean="0">
                <a:solidFill>
                  <a:schemeClr val="bg1"/>
                </a:solidFill>
              </a:rPr>
              <a:t>如何防止日志泄露</a:t>
            </a:r>
            <a:r>
              <a:rPr lang="en-US" altLang="zh-CN" b="1" kern="0" dirty="0" smtClean="0">
                <a:solidFill>
                  <a:schemeClr val="bg1"/>
                </a:solidFill>
              </a:rPr>
              <a:t>data?</a:t>
            </a:r>
            <a:endParaRPr lang="en-US" altLang="zh-CN" b="1" kern="0" dirty="0">
              <a:solidFill>
                <a:schemeClr val="bg1"/>
              </a:solidFill>
            </a:endParaRPr>
          </a:p>
        </p:txBody>
      </p:sp>
      <p:sp>
        <p:nvSpPr>
          <p:cNvPr id="20" name="矩形 4"/>
          <p:cNvSpPr/>
          <p:nvPr/>
        </p:nvSpPr>
        <p:spPr>
          <a:xfrm>
            <a:off x="485957" y="5925624"/>
            <a:ext cx="7794629" cy="812530"/>
          </a:xfrm>
          <a:prstGeom prst="rect">
            <a:avLst/>
          </a:prstGeom>
        </p:spPr>
        <p:txBody>
          <a:bodyPr wrap="square">
            <a:spAutoFit/>
          </a:bodyPr>
          <a:lstStyle/>
          <a:p>
            <a:pPr defTabSz="1219170">
              <a:lnSpc>
                <a:spcPct val="130000"/>
              </a:lnSpc>
              <a:defRPr/>
            </a:pPr>
            <a:r>
              <a:rPr lang="zh-CN" altLang="en-US" b="1" kern="0" dirty="0" smtClean="0"/>
              <a:t>我认为，一致性问题，或者说延迟问题，是复制技术中最大的问题，一定程度上也是一个悖论！</a:t>
            </a:r>
            <a:endParaRPr lang="en-US" altLang="zh-CN" b="1" kern="0" dirty="0" smtClean="0"/>
          </a:p>
        </p:txBody>
      </p:sp>
    </p:spTree>
    <p:extLst>
      <p:ext uri="{BB962C8B-B14F-4D97-AF65-F5344CB8AC3E}">
        <p14:creationId xmlns:p14="http://schemas.microsoft.com/office/powerpoint/2010/main" val="1490237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812800" y="713218"/>
            <a:ext cx="3599544" cy="590931"/>
          </a:xfrm>
        </p:spPr>
        <p:txBody>
          <a:bodyPr/>
          <a:lstStyle/>
          <a:p>
            <a:r>
              <a:rPr lang="zh-CN" altLang="en-US" dirty="0"/>
              <a:t>高级复制</a:t>
            </a:r>
          </a:p>
        </p:txBody>
      </p:sp>
      <p:sp>
        <p:nvSpPr>
          <p:cNvPr id="4" name="Rectangle 3"/>
          <p:cNvSpPr/>
          <p:nvPr/>
        </p:nvSpPr>
        <p:spPr>
          <a:xfrm>
            <a:off x="8362950" y="23584"/>
            <a:ext cx="382905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5" name="Rectangle 4"/>
          <p:cNvSpPr/>
          <p:nvPr/>
        </p:nvSpPr>
        <p:spPr>
          <a:xfrm>
            <a:off x="8710779" y="4708211"/>
            <a:ext cx="2838450" cy="1602977"/>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6" name="Rectangle 5"/>
          <p:cNvSpPr/>
          <p:nvPr/>
        </p:nvSpPr>
        <p:spPr>
          <a:xfrm>
            <a:off x="8596993" y="168630"/>
            <a:ext cx="2838450" cy="2975403"/>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7" name="矩形 3"/>
          <p:cNvSpPr/>
          <p:nvPr/>
        </p:nvSpPr>
        <p:spPr>
          <a:xfrm>
            <a:off x="8666843" y="688779"/>
            <a:ext cx="2698750" cy="1772793"/>
          </a:xfrm>
          <a:prstGeom prst="rect">
            <a:avLst/>
          </a:prstGeom>
        </p:spPr>
        <p:txBody>
          <a:bodyPr wrap="square">
            <a:spAutoFit/>
          </a:bodyPr>
          <a:lstStyle/>
          <a:p>
            <a:pPr lvl="0">
              <a:lnSpc>
                <a:spcPct val="130000"/>
              </a:lnSpc>
            </a:pPr>
            <a:r>
              <a:rPr lang="zh-CN" altLang="en-US" sz="1400" b="1" dirty="0" smtClean="0">
                <a:solidFill>
                  <a:schemeClr val="bg1"/>
                </a:solidFill>
                <a:latin typeface="+mn-ea"/>
              </a:rPr>
              <a:t>在传统复制技术上，增加了一个补丁，至少一个</a:t>
            </a:r>
            <a:r>
              <a:rPr lang="en-US" altLang="zh-CN" sz="1400" b="1" dirty="0" smtClean="0">
                <a:solidFill>
                  <a:schemeClr val="bg1"/>
                </a:solidFill>
                <a:latin typeface="+mn-ea"/>
              </a:rPr>
              <a:t>Slave</a:t>
            </a:r>
            <a:r>
              <a:rPr lang="zh-CN" altLang="en-US" sz="1400" b="1" dirty="0" smtClean="0">
                <a:solidFill>
                  <a:schemeClr val="bg1"/>
                </a:solidFill>
                <a:latin typeface="+mn-ea"/>
              </a:rPr>
              <a:t>回应已经同步了改动，客户端提交的指令才会返回。</a:t>
            </a:r>
            <a:endParaRPr lang="en-US" altLang="zh-CN" sz="1400" b="1" dirty="0" smtClean="0">
              <a:solidFill>
                <a:schemeClr val="bg1"/>
              </a:solidFill>
              <a:latin typeface="+mn-ea"/>
            </a:endParaRPr>
          </a:p>
          <a:p>
            <a:pPr lvl="0">
              <a:lnSpc>
                <a:spcPct val="130000"/>
              </a:lnSpc>
            </a:pPr>
            <a:r>
              <a:rPr lang="zh-CN" altLang="en-US" sz="1400" b="1" dirty="0" smtClean="0">
                <a:solidFill>
                  <a:schemeClr val="bg1"/>
                </a:solidFill>
                <a:latin typeface="+mn-ea"/>
              </a:rPr>
              <a:t>因此，故障发生后最多只会损失一个事务。</a:t>
            </a:r>
            <a:endParaRPr lang="zh-CN" altLang="en-US" sz="1400" dirty="0">
              <a:solidFill>
                <a:schemeClr val="bg1"/>
              </a:solidFill>
              <a:latin typeface="+mn-ea"/>
            </a:endParaRPr>
          </a:p>
        </p:txBody>
      </p:sp>
      <p:sp>
        <p:nvSpPr>
          <p:cNvPr id="8" name="矩形 4"/>
          <p:cNvSpPr/>
          <p:nvPr/>
        </p:nvSpPr>
        <p:spPr>
          <a:xfrm>
            <a:off x="8677390" y="184106"/>
            <a:ext cx="1338828" cy="416461"/>
          </a:xfrm>
          <a:prstGeom prst="rect">
            <a:avLst/>
          </a:prstGeom>
        </p:spPr>
        <p:txBody>
          <a:bodyPr wrap="none">
            <a:spAutoFit/>
          </a:bodyPr>
          <a:lstStyle/>
          <a:p>
            <a:pPr defTabSz="1219170">
              <a:lnSpc>
                <a:spcPct val="130000"/>
              </a:lnSpc>
              <a:defRPr/>
            </a:pPr>
            <a:r>
              <a:rPr lang="zh-CN" altLang="en-US" b="1" kern="0" dirty="0" smtClean="0">
                <a:solidFill>
                  <a:schemeClr val="bg1"/>
                </a:solidFill>
              </a:rPr>
              <a:t>半同步复制</a:t>
            </a:r>
            <a:endParaRPr lang="en-US" altLang="zh-CN" b="1" kern="0" dirty="0">
              <a:solidFill>
                <a:schemeClr val="bg1"/>
              </a:solidFill>
            </a:endParaRPr>
          </a:p>
        </p:txBody>
      </p:sp>
      <p:sp>
        <p:nvSpPr>
          <p:cNvPr id="9" name="矩形 3"/>
          <p:cNvSpPr/>
          <p:nvPr/>
        </p:nvSpPr>
        <p:spPr>
          <a:xfrm>
            <a:off x="8803127" y="5373256"/>
            <a:ext cx="2556425" cy="1052596"/>
          </a:xfrm>
          <a:prstGeom prst="rect">
            <a:avLst/>
          </a:prstGeom>
        </p:spPr>
        <p:txBody>
          <a:bodyPr wrap="square">
            <a:spAutoFit/>
          </a:bodyPr>
          <a:lstStyle/>
          <a:p>
            <a:pPr lvl="0">
              <a:lnSpc>
                <a:spcPct val="130000"/>
              </a:lnSpc>
            </a:pPr>
            <a:r>
              <a:rPr lang="zh-CN" altLang="en-US" sz="1200" dirty="0" smtClean="0">
                <a:solidFill>
                  <a:schemeClr val="bg1"/>
                </a:solidFill>
                <a:latin typeface="+mn-ea"/>
              </a:rPr>
              <a:t>基于</a:t>
            </a:r>
            <a:r>
              <a:rPr lang="zh-CN" altLang="en-US" sz="1200" dirty="0">
                <a:solidFill>
                  <a:schemeClr val="bg1"/>
                </a:solidFill>
                <a:latin typeface="+mn-ea"/>
              </a:rPr>
              <a:t>主主复制的拓扑结构，可用性更高，双主一致性极高，可任意切换，多</a:t>
            </a:r>
            <a:r>
              <a:rPr lang="en-US" altLang="zh-CN" sz="1200" dirty="0">
                <a:solidFill>
                  <a:schemeClr val="bg1"/>
                </a:solidFill>
                <a:latin typeface="+mn-ea"/>
              </a:rPr>
              <a:t>Slave</a:t>
            </a:r>
            <a:r>
              <a:rPr lang="zh-CN" altLang="en-US" sz="1200" dirty="0">
                <a:solidFill>
                  <a:schemeClr val="bg1"/>
                </a:solidFill>
                <a:latin typeface="+mn-ea"/>
              </a:rPr>
              <a:t>可选择性负载</a:t>
            </a:r>
          </a:p>
          <a:p>
            <a:pPr lvl="0">
              <a:lnSpc>
                <a:spcPct val="130000"/>
              </a:lnSpc>
            </a:pPr>
            <a:endParaRPr lang="zh-CN" altLang="en-US" sz="1200" dirty="0">
              <a:solidFill>
                <a:schemeClr val="bg1"/>
              </a:solidFill>
              <a:latin typeface="+mn-ea"/>
            </a:endParaRPr>
          </a:p>
        </p:txBody>
      </p:sp>
      <p:sp>
        <p:nvSpPr>
          <p:cNvPr id="10" name="矩形 4"/>
          <p:cNvSpPr/>
          <p:nvPr/>
        </p:nvSpPr>
        <p:spPr>
          <a:xfrm>
            <a:off x="8847572" y="4832503"/>
            <a:ext cx="1628972" cy="416461"/>
          </a:xfrm>
          <a:prstGeom prst="rect">
            <a:avLst/>
          </a:prstGeom>
        </p:spPr>
        <p:txBody>
          <a:bodyPr wrap="none">
            <a:spAutoFit/>
          </a:bodyPr>
          <a:lstStyle/>
          <a:p>
            <a:pPr defTabSz="1219170">
              <a:lnSpc>
                <a:spcPct val="130000"/>
              </a:lnSpc>
              <a:defRPr/>
            </a:pPr>
            <a:r>
              <a:rPr lang="zh-CN" altLang="en-US" b="1" kern="0" dirty="0" smtClean="0">
                <a:solidFill>
                  <a:schemeClr val="bg1"/>
                </a:solidFill>
              </a:rPr>
              <a:t>双</a:t>
            </a:r>
            <a:r>
              <a:rPr lang="en-US" altLang="zh-CN" b="1" kern="0" dirty="0" smtClean="0">
                <a:solidFill>
                  <a:schemeClr val="bg1"/>
                </a:solidFill>
              </a:rPr>
              <a:t>Master</a:t>
            </a:r>
            <a:r>
              <a:rPr lang="zh-CN" altLang="en-US" b="1" kern="0" dirty="0">
                <a:solidFill>
                  <a:schemeClr val="bg1"/>
                </a:solidFill>
              </a:rPr>
              <a:t>架构</a:t>
            </a:r>
            <a:endParaRPr lang="en-US" altLang="zh-CN" b="1" kern="0" dirty="0">
              <a:solidFill>
                <a:schemeClr val="bg1"/>
              </a:solidFill>
            </a:endParaRPr>
          </a:p>
        </p:txBody>
      </p:sp>
      <p:pic>
        <p:nvPicPr>
          <p:cNvPr id="12" name="图片 11"/>
          <p:cNvPicPr>
            <a:picLocks noChangeAspect="1"/>
          </p:cNvPicPr>
          <p:nvPr/>
        </p:nvPicPr>
        <p:blipFill>
          <a:blip r:embed="rId3"/>
          <a:stretch>
            <a:fillRect/>
          </a:stretch>
        </p:blipFill>
        <p:spPr>
          <a:xfrm>
            <a:off x="1326877" y="4824028"/>
            <a:ext cx="5725787" cy="1601824"/>
          </a:xfrm>
          <a:prstGeom prst="rect">
            <a:avLst/>
          </a:prstGeom>
        </p:spPr>
      </p:pic>
      <p:pic>
        <p:nvPicPr>
          <p:cNvPr id="13" name="图片 12"/>
          <p:cNvPicPr>
            <a:picLocks noChangeAspect="1"/>
          </p:cNvPicPr>
          <p:nvPr/>
        </p:nvPicPr>
        <p:blipFill>
          <a:blip r:embed="rId4"/>
          <a:stretch>
            <a:fillRect/>
          </a:stretch>
        </p:blipFill>
        <p:spPr>
          <a:xfrm>
            <a:off x="1217556" y="1425200"/>
            <a:ext cx="5944430" cy="3121747"/>
          </a:xfrm>
          <a:prstGeom prst="rect">
            <a:avLst/>
          </a:prstGeom>
        </p:spPr>
      </p:pic>
    </p:spTree>
    <p:extLst>
      <p:ext uri="{BB962C8B-B14F-4D97-AF65-F5344CB8AC3E}">
        <p14:creationId xmlns:p14="http://schemas.microsoft.com/office/powerpoint/2010/main" val="231593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zh-CN" dirty="0"/>
              <a:t>Part Four</a:t>
            </a:r>
            <a:endParaRPr lang="en-US" dirty="0"/>
          </a:p>
        </p:txBody>
      </p:sp>
      <p:sp>
        <p:nvSpPr>
          <p:cNvPr id="3" name="Text Placeholder 2"/>
          <p:cNvSpPr>
            <a:spLocks noGrp="1"/>
          </p:cNvSpPr>
          <p:nvPr>
            <p:ph type="body" sz="quarter" idx="11"/>
          </p:nvPr>
        </p:nvSpPr>
        <p:spPr>
          <a:xfrm>
            <a:off x="4305300" y="3328745"/>
            <a:ext cx="3581400" cy="757130"/>
          </a:xfrm>
        </p:spPr>
        <p:txBody>
          <a:bodyPr/>
          <a:lstStyle/>
          <a:p>
            <a:r>
              <a:rPr lang="zh-CN" altLang="en-US" dirty="0" smtClean="0"/>
              <a:t>监控与调优</a:t>
            </a:r>
            <a:endParaRPr lang="zh-CN" altLang="en-US" dirty="0"/>
          </a:p>
        </p:txBody>
      </p:sp>
    </p:spTree>
    <p:extLst>
      <p:ext uri="{BB962C8B-B14F-4D97-AF65-F5344CB8AC3E}">
        <p14:creationId xmlns:p14="http://schemas.microsoft.com/office/powerpoint/2010/main" val="3917677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5740400" y="1113649"/>
            <a:ext cx="711200" cy="190500"/>
            <a:chOff x="914400" y="4953000"/>
            <a:chExt cx="711200" cy="190500"/>
          </a:xfrm>
        </p:grpSpPr>
        <p:cxnSp>
          <p:nvCxnSpPr>
            <p:cNvPr id="6" name="Straight Connector 5"/>
            <p:cNvCxnSpPr/>
            <p:nvPr userDrawn="1"/>
          </p:nvCxnSpPr>
          <p:spPr>
            <a:xfrm>
              <a:off x="914400" y="4953000"/>
              <a:ext cx="7112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009650" y="5048250"/>
              <a:ext cx="520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1111250" y="5143500"/>
              <a:ext cx="3175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Rectangle 8"/>
          <p:cNvSpPr/>
          <p:nvPr/>
        </p:nvSpPr>
        <p:spPr>
          <a:xfrm>
            <a:off x="5080337" y="461775"/>
            <a:ext cx="2031325" cy="646331"/>
          </a:xfrm>
          <a:prstGeom prst="rect">
            <a:avLst/>
          </a:prstGeom>
        </p:spPr>
        <p:txBody>
          <a:bodyPr wrap="none">
            <a:spAutoFit/>
          </a:bodyPr>
          <a:lstStyle/>
          <a:p>
            <a:r>
              <a:rPr lang="zh-CN" altLang="en-US" sz="3600" b="1" dirty="0" smtClean="0"/>
              <a:t>系统组件</a:t>
            </a:r>
            <a:endParaRPr lang="zh-CN" altLang="en-US" sz="3600" b="1" dirty="0"/>
          </a:p>
        </p:txBody>
      </p:sp>
      <p:sp>
        <p:nvSpPr>
          <p:cNvPr id="10" name="矩形 3"/>
          <p:cNvSpPr/>
          <p:nvPr/>
        </p:nvSpPr>
        <p:spPr>
          <a:xfrm>
            <a:off x="393107" y="2246571"/>
            <a:ext cx="3981080" cy="1772793"/>
          </a:xfrm>
          <a:prstGeom prst="rect">
            <a:avLst/>
          </a:prstGeom>
        </p:spPr>
        <p:txBody>
          <a:bodyPr wrap="square">
            <a:spAutoFit/>
          </a:bodyPr>
          <a:lstStyle/>
          <a:p>
            <a:pPr lvl="0">
              <a:lnSpc>
                <a:spcPct val="130000"/>
              </a:lnSpc>
            </a:pPr>
            <a:r>
              <a:rPr lang="en-US" altLang="zh-CN" sz="1400" b="1" dirty="0" smtClean="0">
                <a:solidFill>
                  <a:schemeClr val="tx1">
                    <a:lumMod val="65000"/>
                    <a:lumOff val="35000"/>
                  </a:schemeClr>
                </a:solidFill>
                <a:latin typeface="+mn-ea"/>
              </a:rPr>
              <a:t>User:</a:t>
            </a:r>
            <a:r>
              <a:rPr lang="zh-CN" altLang="en-US" sz="1400" dirty="0" smtClean="0">
                <a:solidFill>
                  <a:schemeClr val="tx1">
                    <a:lumMod val="65000"/>
                    <a:lumOff val="35000"/>
                  </a:schemeClr>
                </a:solidFill>
                <a:latin typeface="+mn-ea"/>
              </a:rPr>
              <a:t>用户态占用时间</a:t>
            </a:r>
            <a:endParaRPr lang="en-US" altLang="zh-CN" sz="1400" dirty="0" smtClean="0">
              <a:solidFill>
                <a:schemeClr val="tx1">
                  <a:lumMod val="65000"/>
                  <a:lumOff val="35000"/>
                </a:schemeClr>
              </a:solidFill>
              <a:latin typeface="+mn-ea"/>
            </a:endParaRPr>
          </a:p>
          <a:p>
            <a:pPr lvl="0">
              <a:lnSpc>
                <a:spcPct val="130000"/>
              </a:lnSpc>
            </a:pPr>
            <a:r>
              <a:rPr lang="en-US" altLang="zh-CN" sz="1400" b="1" dirty="0" smtClean="0">
                <a:solidFill>
                  <a:schemeClr val="tx1">
                    <a:lumMod val="65000"/>
                    <a:lumOff val="35000"/>
                  </a:schemeClr>
                </a:solidFill>
                <a:latin typeface="+mn-ea"/>
              </a:rPr>
              <a:t>system:</a:t>
            </a:r>
            <a:r>
              <a:rPr lang="zh-CN" altLang="en-US" sz="1400" dirty="0" smtClean="0">
                <a:solidFill>
                  <a:schemeClr val="tx1">
                    <a:lumMod val="65000"/>
                    <a:lumOff val="35000"/>
                  </a:schemeClr>
                </a:solidFill>
                <a:latin typeface="+mn-ea"/>
              </a:rPr>
              <a:t>内核态占用时间，当</a:t>
            </a:r>
            <a:r>
              <a:rPr lang="en-US" altLang="zh-CN" sz="1400" dirty="0" smtClean="0">
                <a:solidFill>
                  <a:schemeClr val="tx1">
                    <a:lumMod val="65000"/>
                    <a:lumOff val="35000"/>
                  </a:schemeClr>
                </a:solidFill>
                <a:latin typeface="+mn-ea"/>
              </a:rPr>
              <a:t>IO</a:t>
            </a:r>
            <a:r>
              <a:rPr lang="zh-CN" altLang="en-US" sz="1400" dirty="0" smtClean="0">
                <a:solidFill>
                  <a:schemeClr val="tx1">
                    <a:lumMod val="65000"/>
                    <a:lumOff val="35000"/>
                  </a:schemeClr>
                </a:solidFill>
                <a:latin typeface="+mn-ea"/>
              </a:rPr>
              <a:t>密集时会比较大</a:t>
            </a:r>
            <a:endParaRPr lang="en-US" altLang="zh-CN" sz="1400" dirty="0" smtClean="0">
              <a:solidFill>
                <a:schemeClr val="tx1">
                  <a:lumMod val="65000"/>
                  <a:lumOff val="35000"/>
                </a:schemeClr>
              </a:solidFill>
              <a:latin typeface="+mn-ea"/>
            </a:endParaRPr>
          </a:p>
          <a:p>
            <a:pPr lvl="0">
              <a:lnSpc>
                <a:spcPct val="130000"/>
              </a:lnSpc>
            </a:pPr>
            <a:r>
              <a:rPr lang="en-US" altLang="zh-CN" sz="1400" b="1" dirty="0" err="1" smtClean="0">
                <a:solidFill>
                  <a:schemeClr val="tx1">
                    <a:lumMod val="65000"/>
                    <a:lumOff val="35000"/>
                  </a:schemeClr>
                </a:solidFill>
                <a:latin typeface="+mn-ea"/>
              </a:rPr>
              <a:t>iowait</a:t>
            </a:r>
            <a:r>
              <a:rPr lang="en-US" altLang="zh-CN" sz="1400" b="1" dirty="0" smtClean="0">
                <a:solidFill>
                  <a:schemeClr val="tx1">
                    <a:lumMod val="65000"/>
                    <a:lumOff val="35000"/>
                  </a:schemeClr>
                </a:solidFill>
                <a:latin typeface="+mn-ea"/>
              </a:rPr>
              <a:t>:</a:t>
            </a:r>
            <a:r>
              <a:rPr lang="zh-CN" altLang="en-US" sz="1400" dirty="0" smtClean="0">
                <a:solidFill>
                  <a:schemeClr val="tx1">
                    <a:lumMod val="65000"/>
                    <a:lumOff val="35000"/>
                  </a:schemeClr>
                </a:solidFill>
                <a:latin typeface="+mn-ea"/>
              </a:rPr>
              <a:t>等待</a:t>
            </a:r>
            <a:r>
              <a:rPr lang="en-US" altLang="zh-CN" sz="1400" dirty="0" smtClean="0">
                <a:solidFill>
                  <a:schemeClr val="tx1">
                    <a:lumMod val="65000"/>
                    <a:lumOff val="35000"/>
                  </a:schemeClr>
                </a:solidFill>
                <a:latin typeface="+mn-ea"/>
              </a:rPr>
              <a:t>IO</a:t>
            </a:r>
            <a:r>
              <a:rPr lang="zh-CN" altLang="en-US" sz="1400" dirty="0" smtClean="0">
                <a:solidFill>
                  <a:schemeClr val="tx1">
                    <a:lumMod val="65000"/>
                    <a:lumOff val="35000"/>
                  </a:schemeClr>
                </a:solidFill>
                <a:latin typeface="+mn-ea"/>
              </a:rPr>
              <a:t>完成占用时间</a:t>
            </a:r>
            <a:endParaRPr lang="en-US" altLang="zh-CN" sz="1400" dirty="0" smtClean="0">
              <a:solidFill>
                <a:schemeClr val="tx1">
                  <a:lumMod val="65000"/>
                  <a:lumOff val="35000"/>
                </a:schemeClr>
              </a:solidFill>
              <a:latin typeface="+mn-ea"/>
            </a:endParaRPr>
          </a:p>
          <a:p>
            <a:pPr lvl="0">
              <a:lnSpc>
                <a:spcPct val="130000"/>
              </a:lnSpc>
            </a:pPr>
            <a:r>
              <a:rPr lang="en-US" altLang="zh-CN" sz="1400" b="1" dirty="0" smtClean="0">
                <a:solidFill>
                  <a:schemeClr val="tx1">
                    <a:lumMod val="65000"/>
                    <a:lumOff val="35000"/>
                  </a:schemeClr>
                </a:solidFill>
                <a:latin typeface="+mn-ea"/>
              </a:rPr>
              <a:t>idle:</a:t>
            </a:r>
            <a:r>
              <a:rPr lang="zh-CN" altLang="en-US" sz="1400" dirty="0" smtClean="0">
                <a:solidFill>
                  <a:schemeClr val="tx1">
                    <a:lumMod val="65000"/>
                    <a:lumOff val="35000"/>
                  </a:schemeClr>
                </a:solidFill>
                <a:latin typeface="+mn-ea"/>
              </a:rPr>
              <a:t>系统空闲时间，值高占用低，与</a:t>
            </a:r>
            <a:r>
              <a:rPr lang="en-US" altLang="zh-CN" sz="1400" dirty="0" smtClean="0">
                <a:solidFill>
                  <a:schemeClr val="tx1">
                    <a:lumMod val="65000"/>
                    <a:lumOff val="35000"/>
                  </a:schemeClr>
                </a:solidFill>
                <a:latin typeface="+mn-ea"/>
              </a:rPr>
              <a:t>busy</a:t>
            </a:r>
            <a:r>
              <a:rPr lang="zh-CN" altLang="en-US" sz="1400" dirty="0" smtClean="0">
                <a:solidFill>
                  <a:schemeClr val="tx1">
                    <a:lumMod val="65000"/>
                    <a:lumOff val="35000"/>
                  </a:schemeClr>
                </a:solidFill>
                <a:latin typeface="+mn-ea"/>
              </a:rPr>
              <a:t>相反</a:t>
            </a:r>
            <a:endParaRPr lang="en-US" altLang="zh-CN" sz="1400" dirty="0" smtClean="0">
              <a:solidFill>
                <a:schemeClr val="tx1">
                  <a:lumMod val="65000"/>
                  <a:lumOff val="35000"/>
                </a:schemeClr>
              </a:solidFill>
              <a:latin typeface="+mn-ea"/>
            </a:endParaRPr>
          </a:p>
          <a:p>
            <a:pPr lvl="0">
              <a:lnSpc>
                <a:spcPct val="130000"/>
              </a:lnSpc>
            </a:pPr>
            <a:r>
              <a:rPr lang="en-US" altLang="zh-CN" sz="1400" b="1" dirty="0" smtClean="0">
                <a:solidFill>
                  <a:schemeClr val="tx1">
                    <a:lumMod val="65000"/>
                    <a:lumOff val="35000"/>
                  </a:schemeClr>
                </a:solidFill>
                <a:latin typeface="+mn-ea"/>
              </a:rPr>
              <a:t>nice:</a:t>
            </a:r>
            <a:r>
              <a:rPr lang="zh-CN" altLang="en-US" sz="1400" dirty="0" smtClean="0">
                <a:solidFill>
                  <a:schemeClr val="tx1">
                    <a:lumMod val="65000"/>
                    <a:lumOff val="35000"/>
                  </a:schemeClr>
                </a:solidFill>
                <a:latin typeface="+mn-ea"/>
              </a:rPr>
              <a:t>低优先级占用时间</a:t>
            </a:r>
            <a:endParaRPr lang="en-US" altLang="zh-CN" sz="1400" dirty="0" smtClean="0">
              <a:solidFill>
                <a:schemeClr val="tx1">
                  <a:lumMod val="65000"/>
                  <a:lumOff val="35000"/>
                </a:schemeClr>
              </a:solidFill>
              <a:latin typeface="+mn-ea"/>
            </a:endParaRPr>
          </a:p>
          <a:p>
            <a:pPr lvl="0">
              <a:lnSpc>
                <a:spcPct val="130000"/>
              </a:lnSpc>
            </a:pPr>
            <a:r>
              <a:rPr lang="en-US" altLang="zh-CN" sz="1400" b="1" dirty="0" smtClean="0">
                <a:solidFill>
                  <a:schemeClr val="tx1">
                    <a:lumMod val="65000"/>
                    <a:lumOff val="35000"/>
                  </a:schemeClr>
                </a:solidFill>
                <a:latin typeface="+mn-ea"/>
              </a:rPr>
              <a:t>…</a:t>
            </a:r>
            <a:endParaRPr lang="zh-CN" altLang="en-US" sz="1400" b="1" dirty="0">
              <a:solidFill>
                <a:schemeClr val="tx1">
                  <a:lumMod val="65000"/>
                  <a:lumOff val="35000"/>
                </a:schemeClr>
              </a:solidFill>
              <a:latin typeface="+mn-ea"/>
            </a:endParaRPr>
          </a:p>
        </p:txBody>
      </p:sp>
      <p:sp>
        <p:nvSpPr>
          <p:cNvPr id="11" name="矩形 4"/>
          <p:cNvSpPr/>
          <p:nvPr/>
        </p:nvSpPr>
        <p:spPr>
          <a:xfrm>
            <a:off x="472270" y="1865364"/>
            <a:ext cx="540534" cy="341568"/>
          </a:xfrm>
          <a:prstGeom prst="rect">
            <a:avLst/>
          </a:prstGeom>
        </p:spPr>
        <p:txBody>
          <a:bodyPr wrap="none">
            <a:spAutoFit/>
          </a:bodyPr>
          <a:lstStyle/>
          <a:p>
            <a:pPr algn="r" defTabSz="1219170">
              <a:lnSpc>
                <a:spcPct val="130000"/>
              </a:lnSpc>
              <a:defRPr/>
            </a:pPr>
            <a:r>
              <a:rPr lang="en-US" altLang="zh-CN" sz="1400" b="1" kern="0" dirty="0" smtClean="0"/>
              <a:t>CPU</a:t>
            </a:r>
            <a:endParaRPr lang="en-US" altLang="zh-CN" sz="1400" b="1" kern="0" dirty="0"/>
          </a:p>
        </p:txBody>
      </p:sp>
      <p:sp>
        <p:nvSpPr>
          <p:cNvPr id="12" name="矩形 3"/>
          <p:cNvSpPr/>
          <p:nvPr/>
        </p:nvSpPr>
        <p:spPr>
          <a:xfrm>
            <a:off x="393107" y="4818007"/>
            <a:ext cx="3866562" cy="932563"/>
          </a:xfrm>
          <a:prstGeom prst="rect">
            <a:avLst/>
          </a:prstGeom>
        </p:spPr>
        <p:txBody>
          <a:bodyPr wrap="square">
            <a:spAutoFit/>
          </a:bodyPr>
          <a:lstStyle/>
          <a:p>
            <a:pPr lvl="0">
              <a:lnSpc>
                <a:spcPct val="130000"/>
              </a:lnSpc>
            </a:pPr>
            <a:r>
              <a:rPr lang="en-US" altLang="zh-CN" sz="1400" b="1" dirty="0" err="1" smtClean="0">
                <a:solidFill>
                  <a:schemeClr val="tx1">
                    <a:lumMod val="65000"/>
                    <a:lumOff val="35000"/>
                  </a:schemeClr>
                </a:solidFill>
                <a:latin typeface="+mn-ea"/>
              </a:rPr>
              <a:t>memtotal</a:t>
            </a:r>
            <a:r>
              <a:rPr lang="en-US" altLang="zh-CN" sz="1400" b="1" dirty="0" smtClean="0">
                <a:solidFill>
                  <a:schemeClr val="tx1">
                    <a:lumMod val="65000"/>
                    <a:lumOff val="35000"/>
                  </a:schemeClr>
                </a:solidFill>
                <a:latin typeface="+mn-ea"/>
              </a:rPr>
              <a:t>:</a:t>
            </a:r>
            <a:r>
              <a:rPr lang="zh-CN" altLang="en-US" sz="1400" dirty="0" smtClean="0">
                <a:solidFill>
                  <a:schemeClr val="tx1">
                    <a:lumMod val="65000"/>
                    <a:lumOff val="35000"/>
                  </a:schemeClr>
                </a:solidFill>
                <a:latin typeface="+mn-ea"/>
              </a:rPr>
              <a:t>内存总大小</a:t>
            </a:r>
            <a:endParaRPr lang="en-US" altLang="zh-CN" sz="1400" dirty="0" smtClean="0">
              <a:solidFill>
                <a:schemeClr val="tx1">
                  <a:lumMod val="65000"/>
                  <a:lumOff val="35000"/>
                </a:schemeClr>
              </a:solidFill>
              <a:latin typeface="+mn-ea"/>
            </a:endParaRPr>
          </a:p>
          <a:p>
            <a:pPr lvl="0">
              <a:lnSpc>
                <a:spcPct val="130000"/>
              </a:lnSpc>
            </a:pPr>
            <a:r>
              <a:rPr lang="en-US" altLang="zh-CN" sz="1400" b="1" dirty="0" err="1" smtClean="0">
                <a:solidFill>
                  <a:schemeClr val="tx1">
                    <a:lumMod val="65000"/>
                    <a:lumOff val="35000"/>
                  </a:schemeClr>
                </a:solidFill>
                <a:latin typeface="+mn-ea"/>
              </a:rPr>
              <a:t>swapused</a:t>
            </a:r>
            <a:r>
              <a:rPr lang="en-US" altLang="zh-CN" sz="1400" b="1" dirty="0" smtClean="0">
                <a:solidFill>
                  <a:schemeClr val="tx1">
                    <a:lumMod val="65000"/>
                    <a:lumOff val="35000"/>
                  </a:schemeClr>
                </a:solidFill>
                <a:latin typeface="+mn-ea"/>
              </a:rPr>
              <a:t>:</a:t>
            </a:r>
            <a:r>
              <a:rPr lang="zh-CN" altLang="en-US" sz="1400" dirty="0" smtClean="0">
                <a:solidFill>
                  <a:schemeClr val="tx1">
                    <a:lumMod val="65000"/>
                    <a:lumOff val="35000"/>
                  </a:schemeClr>
                </a:solidFill>
                <a:latin typeface="+mn-ea"/>
              </a:rPr>
              <a:t>使用了多少</a:t>
            </a:r>
            <a:r>
              <a:rPr lang="en-US" altLang="zh-CN" sz="1400" dirty="0" smtClean="0">
                <a:solidFill>
                  <a:schemeClr val="tx1">
                    <a:lumMod val="65000"/>
                    <a:lumOff val="35000"/>
                  </a:schemeClr>
                </a:solidFill>
                <a:latin typeface="+mn-ea"/>
              </a:rPr>
              <a:t>swap</a:t>
            </a:r>
          </a:p>
          <a:p>
            <a:pPr lvl="0">
              <a:lnSpc>
                <a:spcPct val="130000"/>
              </a:lnSpc>
            </a:pPr>
            <a:r>
              <a:rPr lang="en-US" altLang="zh-CN" sz="1400" dirty="0" smtClean="0">
                <a:solidFill>
                  <a:schemeClr val="tx1">
                    <a:lumMod val="65000"/>
                    <a:lumOff val="35000"/>
                  </a:schemeClr>
                </a:solidFill>
                <a:latin typeface="+mn-ea"/>
              </a:rPr>
              <a:t>…</a:t>
            </a:r>
            <a:endParaRPr lang="zh-CN" altLang="en-US" sz="1400" dirty="0">
              <a:solidFill>
                <a:schemeClr val="tx1">
                  <a:lumMod val="65000"/>
                  <a:lumOff val="35000"/>
                </a:schemeClr>
              </a:solidFill>
              <a:latin typeface="+mn-ea"/>
            </a:endParaRPr>
          </a:p>
        </p:txBody>
      </p:sp>
      <p:sp>
        <p:nvSpPr>
          <p:cNvPr id="13" name="矩形 4"/>
          <p:cNvSpPr/>
          <p:nvPr/>
        </p:nvSpPr>
        <p:spPr>
          <a:xfrm>
            <a:off x="393107" y="4437065"/>
            <a:ext cx="543739" cy="344390"/>
          </a:xfrm>
          <a:prstGeom prst="rect">
            <a:avLst/>
          </a:prstGeom>
        </p:spPr>
        <p:txBody>
          <a:bodyPr wrap="none">
            <a:spAutoFit/>
          </a:bodyPr>
          <a:lstStyle/>
          <a:p>
            <a:pPr algn="r" defTabSz="1219170">
              <a:lnSpc>
                <a:spcPct val="130000"/>
              </a:lnSpc>
              <a:defRPr/>
            </a:pPr>
            <a:r>
              <a:rPr lang="zh-CN" altLang="en-US" sz="1400" b="1" kern="0" dirty="0" smtClean="0"/>
              <a:t>内存</a:t>
            </a:r>
            <a:endParaRPr lang="en-US" altLang="zh-CN" sz="1400" b="1" kern="0" dirty="0"/>
          </a:p>
        </p:txBody>
      </p:sp>
      <p:sp>
        <p:nvSpPr>
          <p:cNvPr id="16" name="矩形 3"/>
          <p:cNvSpPr/>
          <p:nvPr/>
        </p:nvSpPr>
        <p:spPr>
          <a:xfrm>
            <a:off x="7932329" y="2208385"/>
            <a:ext cx="3866562" cy="1212640"/>
          </a:xfrm>
          <a:prstGeom prst="rect">
            <a:avLst/>
          </a:prstGeom>
        </p:spPr>
        <p:txBody>
          <a:bodyPr wrap="square">
            <a:spAutoFit/>
          </a:bodyPr>
          <a:lstStyle/>
          <a:p>
            <a:pPr lvl="0">
              <a:lnSpc>
                <a:spcPct val="130000"/>
              </a:lnSpc>
            </a:pPr>
            <a:r>
              <a:rPr lang="en-US" altLang="zh-CN" sz="1400" b="1" dirty="0" err="1" smtClean="0">
                <a:solidFill>
                  <a:schemeClr val="tx1">
                    <a:lumMod val="65000"/>
                    <a:lumOff val="35000"/>
                  </a:schemeClr>
                </a:solidFill>
                <a:latin typeface="+mn-ea"/>
              </a:rPr>
              <a:t>disk.free</a:t>
            </a:r>
            <a:r>
              <a:rPr lang="en-US" altLang="zh-CN" sz="1400" dirty="0" smtClean="0">
                <a:solidFill>
                  <a:schemeClr val="tx1">
                    <a:lumMod val="65000"/>
                    <a:lumOff val="35000"/>
                  </a:schemeClr>
                </a:solidFill>
                <a:latin typeface="+mn-ea"/>
              </a:rPr>
              <a:t>: </a:t>
            </a:r>
            <a:r>
              <a:rPr lang="zh-CN" altLang="en-US" sz="1400" dirty="0" smtClean="0">
                <a:solidFill>
                  <a:schemeClr val="tx1">
                    <a:lumMod val="65000"/>
                    <a:lumOff val="35000"/>
                  </a:schemeClr>
                </a:solidFill>
                <a:latin typeface="+mn-ea"/>
              </a:rPr>
              <a:t>磁盘可用量</a:t>
            </a:r>
            <a:endParaRPr lang="en-US" altLang="zh-CN" sz="1400" dirty="0" smtClean="0">
              <a:solidFill>
                <a:schemeClr val="tx1">
                  <a:lumMod val="65000"/>
                  <a:lumOff val="35000"/>
                </a:schemeClr>
              </a:solidFill>
              <a:latin typeface="+mn-ea"/>
            </a:endParaRPr>
          </a:p>
          <a:p>
            <a:pPr lvl="0">
              <a:lnSpc>
                <a:spcPct val="130000"/>
              </a:lnSpc>
            </a:pPr>
            <a:r>
              <a:rPr lang="en-US" altLang="zh-CN" sz="1400" b="1" dirty="0" err="1" smtClean="0">
                <a:solidFill>
                  <a:schemeClr val="tx1">
                    <a:lumMod val="65000"/>
                    <a:lumOff val="35000"/>
                  </a:schemeClr>
                </a:solidFill>
                <a:latin typeface="+mn-ea"/>
              </a:rPr>
              <a:t>disk.total</a:t>
            </a:r>
            <a:r>
              <a:rPr lang="en-US" altLang="zh-CN" sz="1400" dirty="0" smtClean="0">
                <a:solidFill>
                  <a:schemeClr val="tx1">
                    <a:lumMod val="65000"/>
                    <a:lumOff val="35000"/>
                  </a:schemeClr>
                </a:solidFill>
                <a:latin typeface="+mn-ea"/>
              </a:rPr>
              <a:t>:</a:t>
            </a:r>
            <a:r>
              <a:rPr lang="zh-CN" altLang="en-US" sz="1400" dirty="0" smtClean="0">
                <a:solidFill>
                  <a:schemeClr val="tx1">
                    <a:lumMod val="65000"/>
                    <a:lumOff val="35000"/>
                  </a:schemeClr>
                </a:solidFill>
                <a:latin typeface="+mn-ea"/>
              </a:rPr>
              <a:t>总大小</a:t>
            </a:r>
            <a:endParaRPr lang="en-US" altLang="zh-CN" sz="1400" dirty="0" smtClean="0">
              <a:solidFill>
                <a:schemeClr val="tx1">
                  <a:lumMod val="65000"/>
                  <a:lumOff val="35000"/>
                </a:schemeClr>
              </a:solidFill>
              <a:latin typeface="+mn-ea"/>
            </a:endParaRPr>
          </a:p>
          <a:p>
            <a:pPr lvl="0">
              <a:lnSpc>
                <a:spcPct val="130000"/>
              </a:lnSpc>
            </a:pPr>
            <a:r>
              <a:rPr lang="en-US" altLang="zh-CN" sz="1400" b="1" dirty="0" err="1" smtClean="0"/>
              <a:t>disk.io.msec_write</a:t>
            </a:r>
            <a:r>
              <a:rPr lang="en-US" altLang="zh-CN" sz="1400" b="1" dirty="0" smtClean="0"/>
              <a:t>:</a:t>
            </a:r>
            <a:r>
              <a:rPr lang="zh-CN" altLang="en-US" sz="1400" dirty="0" smtClean="0"/>
              <a:t>每秒写入量</a:t>
            </a:r>
            <a:endParaRPr lang="en-US" altLang="zh-CN" sz="1400" dirty="0" smtClean="0"/>
          </a:p>
          <a:p>
            <a:pPr lvl="0">
              <a:lnSpc>
                <a:spcPct val="130000"/>
              </a:lnSpc>
            </a:pPr>
            <a:r>
              <a:rPr lang="en-US" altLang="zh-CN" sz="1400" dirty="0" smtClean="0">
                <a:solidFill>
                  <a:schemeClr val="tx1">
                    <a:lumMod val="65000"/>
                    <a:lumOff val="35000"/>
                  </a:schemeClr>
                </a:solidFill>
                <a:latin typeface="+mn-ea"/>
              </a:rPr>
              <a:t>…</a:t>
            </a:r>
            <a:endParaRPr lang="zh-CN" altLang="en-US" sz="1400" dirty="0">
              <a:solidFill>
                <a:schemeClr val="tx1">
                  <a:lumMod val="65000"/>
                  <a:lumOff val="35000"/>
                </a:schemeClr>
              </a:solidFill>
              <a:latin typeface="+mn-ea"/>
            </a:endParaRPr>
          </a:p>
        </p:txBody>
      </p:sp>
      <p:sp>
        <p:nvSpPr>
          <p:cNvPr id="17" name="矩形 4"/>
          <p:cNvSpPr/>
          <p:nvPr/>
        </p:nvSpPr>
        <p:spPr>
          <a:xfrm>
            <a:off x="7932329" y="1902181"/>
            <a:ext cx="923651" cy="372410"/>
          </a:xfrm>
          <a:prstGeom prst="rect">
            <a:avLst/>
          </a:prstGeom>
        </p:spPr>
        <p:txBody>
          <a:bodyPr wrap="none">
            <a:spAutoFit/>
          </a:bodyPr>
          <a:lstStyle/>
          <a:p>
            <a:pPr defTabSz="1219170">
              <a:lnSpc>
                <a:spcPct val="130000"/>
              </a:lnSpc>
              <a:defRPr/>
            </a:pPr>
            <a:r>
              <a:rPr lang="zh-CN" altLang="en-US" sz="1400" b="1" kern="0" dirty="0" smtClean="0"/>
              <a:t>磁盘及</a:t>
            </a:r>
            <a:r>
              <a:rPr lang="en-US" altLang="zh-CN" sz="1400" b="1" kern="0" dirty="0" smtClean="0"/>
              <a:t>IO</a:t>
            </a:r>
            <a:endParaRPr lang="en-US" altLang="zh-CN" sz="1400" b="1" kern="0" dirty="0"/>
          </a:p>
        </p:txBody>
      </p:sp>
      <p:sp>
        <p:nvSpPr>
          <p:cNvPr id="19" name="矩形 4"/>
          <p:cNvSpPr/>
          <p:nvPr/>
        </p:nvSpPr>
        <p:spPr>
          <a:xfrm>
            <a:off x="7932329" y="4217882"/>
            <a:ext cx="543739" cy="344390"/>
          </a:xfrm>
          <a:prstGeom prst="rect">
            <a:avLst/>
          </a:prstGeom>
        </p:spPr>
        <p:txBody>
          <a:bodyPr wrap="none">
            <a:spAutoFit/>
          </a:bodyPr>
          <a:lstStyle/>
          <a:p>
            <a:pPr defTabSz="1219170">
              <a:lnSpc>
                <a:spcPct val="130000"/>
              </a:lnSpc>
              <a:defRPr/>
            </a:pPr>
            <a:r>
              <a:rPr lang="zh-CN" altLang="en-US" sz="1400" b="1" kern="0" dirty="0" smtClean="0"/>
              <a:t>网络</a:t>
            </a:r>
            <a:endParaRPr lang="en-US" altLang="zh-CN" sz="1400" b="1" kern="0" dirty="0"/>
          </a:p>
        </p:txBody>
      </p:sp>
      <p:pic>
        <p:nvPicPr>
          <p:cNvPr id="23" name="图片 22"/>
          <p:cNvPicPr>
            <a:picLocks noChangeAspect="1"/>
          </p:cNvPicPr>
          <p:nvPr/>
        </p:nvPicPr>
        <p:blipFill>
          <a:blip r:embed="rId3"/>
          <a:stretch>
            <a:fillRect/>
          </a:stretch>
        </p:blipFill>
        <p:spPr>
          <a:xfrm>
            <a:off x="4374187" y="1542218"/>
            <a:ext cx="3443624" cy="5232361"/>
          </a:xfrm>
          <a:prstGeom prst="rect">
            <a:avLst/>
          </a:prstGeom>
        </p:spPr>
      </p:pic>
      <p:sp>
        <p:nvSpPr>
          <p:cNvPr id="24" name="矩形 3"/>
          <p:cNvSpPr/>
          <p:nvPr/>
        </p:nvSpPr>
        <p:spPr>
          <a:xfrm>
            <a:off x="7932329" y="4562272"/>
            <a:ext cx="3866562" cy="1212640"/>
          </a:xfrm>
          <a:prstGeom prst="rect">
            <a:avLst/>
          </a:prstGeom>
        </p:spPr>
        <p:txBody>
          <a:bodyPr wrap="square">
            <a:spAutoFit/>
          </a:bodyPr>
          <a:lstStyle/>
          <a:p>
            <a:pPr lvl="0">
              <a:lnSpc>
                <a:spcPct val="130000"/>
              </a:lnSpc>
            </a:pPr>
            <a:r>
              <a:rPr lang="en-US" altLang="zh-CN" sz="1400" b="1" dirty="0" err="1" smtClean="0">
                <a:solidFill>
                  <a:schemeClr val="tx1">
                    <a:lumMod val="65000"/>
                    <a:lumOff val="35000"/>
                  </a:schemeClr>
                </a:solidFill>
                <a:latin typeface="+mn-ea"/>
              </a:rPr>
              <a:t>out.bytes</a:t>
            </a:r>
            <a:r>
              <a:rPr lang="en-US" altLang="zh-CN" sz="1400" dirty="0" smtClean="0">
                <a:solidFill>
                  <a:schemeClr val="tx1">
                    <a:lumMod val="65000"/>
                    <a:lumOff val="35000"/>
                  </a:schemeClr>
                </a:solidFill>
                <a:latin typeface="+mn-ea"/>
              </a:rPr>
              <a:t> </a:t>
            </a:r>
            <a:r>
              <a:rPr lang="zh-CN" altLang="en-US" sz="1400" dirty="0" smtClean="0">
                <a:solidFill>
                  <a:schemeClr val="tx1">
                    <a:lumMod val="65000"/>
                    <a:lumOff val="35000"/>
                  </a:schemeClr>
                </a:solidFill>
                <a:latin typeface="+mn-ea"/>
              </a:rPr>
              <a:t>上传量</a:t>
            </a:r>
            <a:endParaRPr lang="en-US" altLang="zh-CN" sz="1400" dirty="0" smtClean="0">
              <a:solidFill>
                <a:schemeClr val="tx1">
                  <a:lumMod val="65000"/>
                  <a:lumOff val="35000"/>
                </a:schemeClr>
              </a:solidFill>
              <a:latin typeface="+mn-ea"/>
            </a:endParaRPr>
          </a:p>
          <a:p>
            <a:pPr lvl="0">
              <a:lnSpc>
                <a:spcPct val="130000"/>
              </a:lnSpc>
            </a:pPr>
            <a:r>
              <a:rPr lang="en-US" altLang="zh-CN" sz="1400" b="1" dirty="0" smtClean="0">
                <a:solidFill>
                  <a:schemeClr val="tx1">
                    <a:lumMod val="65000"/>
                    <a:lumOff val="35000"/>
                  </a:schemeClr>
                </a:solidFill>
                <a:latin typeface="+mn-ea"/>
              </a:rPr>
              <a:t>dropped</a:t>
            </a:r>
            <a:r>
              <a:rPr lang="en-US" altLang="zh-CN" sz="1400" b="1" dirty="0">
                <a:solidFill>
                  <a:schemeClr val="tx1">
                    <a:lumMod val="65000"/>
                    <a:lumOff val="35000"/>
                  </a:schemeClr>
                </a:solidFill>
                <a:latin typeface="+mn-ea"/>
              </a:rPr>
              <a:t>:</a:t>
            </a:r>
            <a:r>
              <a:rPr lang="zh-CN" altLang="en-US" sz="1400" dirty="0" smtClean="0">
                <a:solidFill>
                  <a:schemeClr val="tx1">
                    <a:lumMod val="65000"/>
                    <a:lumOff val="35000"/>
                  </a:schemeClr>
                </a:solidFill>
                <a:latin typeface="+mn-ea"/>
              </a:rPr>
              <a:t>丢包数</a:t>
            </a:r>
            <a:endParaRPr lang="en-US" altLang="zh-CN" sz="1400" dirty="0" smtClean="0">
              <a:solidFill>
                <a:schemeClr val="tx1">
                  <a:lumMod val="65000"/>
                  <a:lumOff val="35000"/>
                </a:schemeClr>
              </a:solidFill>
              <a:latin typeface="+mn-ea"/>
            </a:endParaRPr>
          </a:p>
          <a:p>
            <a:pPr lvl="0">
              <a:lnSpc>
                <a:spcPct val="130000"/>
              </a:lnSpc>
            </a:pPr>
            <a:r>
              <a:rPr lang="en-US" altLang="zh-CN" sz="1400" b="1" dirty="0" smtClean="0">
                <a:solidFill>
                  <a:schemeClr val="tx1">
                    <a:lumMod val="65000"/>
                    <a:lumOff val="35000"/>
                  </a:schemeClr>
                </a:solidFill>
                <a:latin typeface="+mn-ea"/>
              </a:rPr>
              <a:t>carrier</a:t>
            </a:r>
            <a:r>
              <a:rPr lang="en-US" altLang="zh-CN" sz="1400" dirty="0" smtClean="0">
                <a:solidFill>
                  <a:schemeClr val="tx1">
                    <a:lumMod val="65000"/>
                    <a:lumOff val="35000"/>
                  </a:schemeClr>
                </a:solidFill>
                <a:latin typeface="+mn-ea"/>
              </a:rPr>
              <a:t>:</a:t>
            </a:r>
            <a:r>
              <a:rPr lang="zh-CN" altLang="en-US" sz="1400" dirty="0" smtClean="0">
                <a:solidFill>
                  <a:schemeClr val="tx1">
                    <a:lumMod val="65000"/>
                    <a:lumOff val="35000"/>
                  </a:schemeClr>
                </a:solidFill>
                <a:latin typeface="+mn-ea"/>
              </a:rPr>
              <a:t>阻塞</a:t>
            </a:r>
            <a:endParaRPr lang="en-US" altLang="zh-CN" sz="1400" dirty="0" smtClean="0">
              <a:solidFill>
                <a:schemeClr val="tx1">
                  <a:lumMod val="65000"/>
                  <a:lumOff val="35000"/>
                </a:schemeClr>
              </a:solidFill>
              <a:latin typeface="+mn-ea"/>
            </a:endParaRPr>
          </a:p>
          <a:p>
            <a:pPr lvl="0">
              <a:lnSpc>
                <a:spcPct val="130000"/>
              </a:lnSpc>
            </a:pPr>
            <a:r>
              <a:rPr lang="en-US" altLang="zh-CN" sz="1400" dirty="0" smtClean="0">
                <a:solidFill>
                  <a:schemeClr val="tx1">
                    <a:lumMod val="65000"/>
                    <a:lumOff val="35000"/>
                  </a:schemeClr>
                </a:solidFill>
                <a:latin typeface="+mn-ea"/>
              </a:rPr>
              <a:t>…</a:t>
            </a:r>
            <a:endParaRPr lang="zh-CN" altLang="en-US" sz="1400" dirty="0">
              <a:solidFill>
                <a:schemeClr val="tx1">
                  <a:lumMod val="65000"/>
                  <a:lumOff val="35000"/>
                </a:schemeClr>
              </a:solidFill>
              <a:latin typeface="+mn-ea"/>
            </a:endParaRPr>
          </a:p>
        </p:txBody>
      </p:sp>
    </p:spTree>
    <p:extLst>
      <p:ext uri="{BB962C8B-B14F-4D97-AF65-F5344CB8AC3E}">
        <p14:creationId xmlns:p14="http://schemas.microsoft.com/office/powerpoint/2010/main" val="2987997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2800" y="713218"/>
            <a:ext cx="3599544" cy="590931"/>
          </a:xfrm>
        </p:spPr>
        <p:txBody>
          <a:bodyPr/>
          <a:lstStyle/>
          <a:p>
            <a:r>
              <a:rPr lang="zh-CN" altLang="en-US" dirty="0" smtClean="0"/>
              <a:t>数据库监控</a:t>
            </a:r>
            <a:endParaRPr lang="zh-CN" altLang="en-US" dirty="0"/>
          </a:p>
        </p:txBody>
      </p:sp>
      <p:graphicFrame>
        <p:nvGraphicFramePr>
          <p:cNvPr id="4" name="Table 3"/>
          <p:cNvGraphicFramePr>
            <a:graphicFrameLocks noGrp="1"/>
          </p:cNvGraphicFramePr>
          <p:nvPr>
            <p:extLst>
              <p:ext uri="{D42A27DB-BD31-4B8C-83A1-F6EECF244321}">
                <p14:modId xmlns:p14="http://schemas.microsoft.com/office/powerpoint/2010/main" val="3803627862"/>
              </p:ext>
            </p:extLst>
          </p:nvPr>
        </p:nvGraphicFramePr>
        <p:xfrm>
          <a:off x="487124" y="3127186"/>
          <a:ext cx="5324475" cy="3517343"/>
        </p:xfrm>
        <a:graphic>
          <a:graphicData uri="http://schemas.openxmlformats.org/drawingml/2006/table">
            <a:tbl>
              <a:tblPr firstRow="1" bandRow="1">
                <a:tableStyleId>{F5AB1C69-6EDB-4FF4-983F-18BD219EF322}</a:tableStyleId>
              </a:tblPr>
              <a:tblGrid>
                <a:gridCol w="1402015">
                  <a:extLst>
                    <a:ext uri="{9D8B030D-6E8A-4147-A177-3AD203B41FA5}">
                      <a16:colId xmlns="" xmlns:a16="http://schemas.microsoft.com/office/drawing/2014/main" val="3963323812"/>
                    </a:ext>
                  </a:extLst>
                </a:gridCol>
                <a:gridCol w="2726247">
                  <a:extLst>
                    <a:ext uri="{9D8B030D-6E8A-4147-A177-3AD203B41FA5}">
                      <a16:colId xmlns="" xmlns:a16="http://schemas.microsoft.com/office/drawing/2014/main" val="2202264085"/>
                    </a:ext>
                  </a:extLst>
                </a:gridCol>
                <a:gridCol w="1196213">
                  <a:extLst>
                    <a:ext uri="{9D8B030D-6E8A-4147-A177-3AD203B41FA5}">
                      <a16:colId xmlns="" xmlns:a16="http://schemas.microsoft.com/office/drawing/2014/main" val="2635804580"/>
                    </a:ext>
                  </a:extLst>
                </a:gridCol>
              </a:tblGrid>
              <a:tr h="348924">
                <a:tc>
                  <a:txBody>
                    <a:bodyPr/>
                    <a:lstStyle/>
                    <a:p>
                      <a:r>
                        <a:rPr lang="zh-CN" altLang="en-US" dirty="0" smtClean="0"/>
                        <a:t>日志名称</a:t>
                      </a:r>
                      <a:endParaRPr lang="en-US" dirty="0"/>
                    </a:p>
                  </a:txBody>
                  <a:tcPr>
                    <a:lnL w="12700" cmpd="sng">
                      <a:noFill/>
                    </a:lnL>
                    <a:lnR w="12700" cmpd="sng">
                      <a:noFill/>
                    </a:lnR>
                    <a:lnT w="76200" cap="flat" cmpd="sng" algn="ctr">
                      <a:solidFill>
                        <a:schemeClr val="tx1"/>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smtClean="0">
                          <a:ln>
                            <a:noFill/>
                          </a:ln>
                          <a:solidFill>
                            <a:srgbClr val="FFFFFF"/>
                          </a:solidFill>
                          <a:effectLst/>
                          <a:uLnTx/>
                          <a:uFillTx/>
                          <a:latin typeface="Century Gothic"/>
                          <a:ea typeface="微软雅黑"/>
                          <a:cs typeface="+mn-cs"/>
                        </a:rPr>
                        <a:t>介绍</a:t>
                      </a:r>
                      <a:endParaRPr kumimoji="0" lang="en-US" sz="1800" b="1" i="0" u="none" strike="noStrike" kern="1200" cap="none" spc="0" normalizeH="0" baseline="0" noProof="0" dirty="0">
                        <a:ln>
                          <a:noFill/>
                        </a:ln>
                        <a:solidFill>
                          <a:srgbClr val="FFFFFF"/>
                        </a:solidFill>
                        <a:effectLst/>
                        <a:uLnTx/>
                        <a:uFillTx/>
                        <a:latin typeface="Century Gothic"/>
                        <a:ea typeface="微软雅黑"/>
                        <a:cs typeface="+mn-cs"/>
                      </a:endParaRPr>
                    </a:p>
                  </a:txBody>
                  <a:tcPr>
                    <a:lnL w="12700" cmpd="sng">
                      <a:noFill/>
                    </a:lnL>
                    <a:lnR w="12700" cmpd="sng">
                      <a:noFill/>
                    </a:lnR>
                    <a:lnT w="76200" cap="flat" cmpd="sng" algn="ctr">
                      <a:solidFill>
                        <a:schemeClr val="tx1"/>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smtClean="0">
                          <a:ln>
                            <a:noFill/>
                          </a:ln>
                          <a:solidFill>
                            <a:srgbClr val="FFFFFF"/>
                          </a:solidFill>
                          <a:effectLst/>
                          <a:uLnTx/>
                          <a:uFillTx/>
                          <a:latin typeface="Century Gothic"/>
                          <a:ea typeface="微软雅黑"/>
                          <a:cs typeface="+mn-cs"/>
                        </a:rPr>
                        <a:t>作用</a:t>
                      </a:r>
                      <a:endParaRPr kumimoji="0" lang="en-US" sz="1800" b="1" i="0" u="none" strike="noStrike" kern="1200" cap="none" spc="0" normalizeH="0" baseline="0" noProof="0" dirty="0">
                        <a:ln>
                          <a:noFill/>
                        </a:ln>
                        <a:solidFill>
                          <a:srgbClr val="FFFFFF"/>
                        </a:solidFill>
                        <a:effectLst/>
                        <a:uLnTx/>
                        <a:uFillTx/>
                        <a:latin typeface="Century Gothic"/>
                        <a:ea typeface="微软雅黑"/>
                        <a:cs typeface="+mn-cs"/>
                      </a:endParaRPr>
                    </a:p>
                  </a:txBody>
                  <a:tcPr>
                    <a:lnL w="12700" cmpd="sng">
                      <a:noFill/>
                    </a:lnL>
                    <a:lnR w="12700" cmpd="sng">
                      <a:noFill/>
                    </a:lnR>
                    <a:lnT w="76200" cap="flat" cmpd="sng" algn="ctr">
                      <a:solidFill>
                        <a:schemeClr val="tx1"/>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71184717"/>
                  </a:ext>
                </a:extLst>
              </a:tr>
              <a:tr h="8340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smtClean="0">
                          <a:ln>
                            <a:noFill/>
                          </a:ln>
                          <a:solidFill>
                            <a:schemeClr val="accent1"/>
                          </a:solidFill>
                          <a:effectLst/>
                          <a:uLnTx/>
                          <a:uFillTx/>
                          <a:latin typeface="Century Gothic"/>
                          <a:ea typeface="微软雅黑"/>
                          <a:cs typeface="+mn-cs"/>
                        </a:rPr>
                        <a:t>常规日志</a:t>
                      </a:r>
                      <a:endParaRPr kumimoji="0" lang="en-US" sz="1800" b="1"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zh-CN" sz="1600" kern="1200" dirty="0" smtClean="0">
                          <a:solidFill>
                            <a:schemeClr val="dk1"/>
                          </a:solidFill>
                          <a:effectLst/>
                          <a:latin typeface="+mn-lt"/>
                          <a:ea typeface="+mn-ea"/>
                          <a:cs typeface="+mn-cs"/>
                        </a:rPr>
                        <a:t>会记录做的所有事情，如客户端连接，</a:t>
                      </a:r>
                    </a:p>
                    <a:p>
                      <a:r>
                        <a:rPr lang="zh-CN" altLang="zh-CN" sz="1600" kern="1200" dirty="0" smtClean="0">
                          <a:solidFill>
                            <a:schemeClr val="dk1"/>
                          </a:solidFill>
                          <a:effectLst/>
                          <a:latin typeface="+mn-lt"/>
                          <a:ea typeface="+mn-ea"/>
                          <a:cs typeface="+mn-cs"/>
                        </a:rPr>
                        <a:t>服务器执行命令的副本</a:t>
                      </a:r>
                      <a:r>
                        <a:rPr lang="zh-CN" altLang="zh-CN" sz="1800" kern="1200" dirty="0" smtClean="0">
                          <a:solidFill>
                            <a:schemeClr val="dk1"/>
                          </a:solidFill>
                          <a:effectLst/>
                          <a:latin typeface="+mn-lt"/>
                          <a:ea typeface="+mn-ea"/>
                          <a:cs typeface="+mn-cs"/>
                        </a:rPr>
                        <a:t>。</a:t>
                      </a:r>
                      <a:r>
                        <a:rPr lang="en-US" altLang="zh-CN" sz="1800" kern="1200" dirty="0" smtClean="0">
                          <a:solidFill>
                            <a:schemeClr val="dk1"/>
                          </a:solidFill>
                          <a:effectLst/>
                          <a:latin typeface="+mn-lt"/>
                          <a:ea typeface="+mn-ea"/>
                          <a:cs typeface="+mn-cs"/>
                        </a:rPr>
                        <a:t> </a:t>
                      </a:r>
                      <a:endParaRPr lang="zh-CN" altLang="zh-CN" sz="18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schemeClr val="accent1"/>
                          </a:solidFill>
                          <a:effectLst/>
                          <a:uLnTx/>
                          <a:uFillTx/>
                          <a:latin typeface="Century Gothic"/>
                          <a:ea typeface="微软雅黑"/>
                          <a:cs typeface="+mn-cs"/>
                        </a:rPr>
                        <a:t>增长较快，调试用，默认关闭</a:t>
                      </a:r>
                      <a:endParaRPr kumimoji="0" lang="en-US" sz="1400" b="0"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2575364458"/>
                  </a:ext>
                </a:extLst>
              </a:tr>
              <a:tr h="82686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smtClean="0">
                          <a:ln>
                            <a:noFill/>
                          </a:ln>
                          <a:solidFill>
                            <a:schemeClr val="accent1"/>
                          </a:solidFill>
                          <a:effectLst/>
                          <a:uLnTx/>
                          <a:uFillTx/>
                          <a:latin typeface="Century Gothic"/>
                          <a:ea typeface="微软雅黑"/>
                          <a:cs typeface="+mn-cs"/>
                        </a:rPr>
                        <a:t>慢查询日志</a:t>
                      </a:r>
                      <a:endParaRPr kumimoji="0" lang="en-US" sz="1800" b="1"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600" kern="1200" dirty="0" smtClean="0">
                          <a:solidFill>
                            <a:schemeClr val="dk1"/>
                          </a:solidFill>
                          <a:effectLst/>
                          <a:latin typeface="+mn-lt"/>
                          <a:ea typeface="+mn-ea"/>
                          <a:cs typeface="+mn-cs"/>
                        </a:rPr>
                        <a:t>设置期望</a:t>
                      </a:r>
                      <a:r>
                        <a:rPr lang="en-US" altLang="zh-CN" sz="1600" kern="1200" dirty="0" smtClean="0">
                          <a:solidFill>
                            <a:schemeClr val="dk1"/>
                          </a:solidFill>
                          <a:effectLst/>
                          <a:latin typeface="+mn-lt"/>
                          <a:ea typeface="+mn-ea"/>
                          <a:cs typeface="+mn-cs"/>
                        </a:rPr>
                        <a:t>log-query-time</a:t>
                      </a:r>
                      <a:r>
                        <a:rPr lang="zh-CN" altLang="zh-CN" sz="1600" kern="1200" dirty="0" smtClean="0">
                          <a:solidFill>
                            <a:schemeClr val="dk1"/>
                          </a:solidFill>
                          <a:effectLst/>
                          <a:latin typeface="+mn-lt"/>
                          <a:ea typeface="+mn-ea"/>
                          <a:cs typeface="+mn-cs"/>
                        </a:rPr>
                        <a:t>，来记录不满足期望的慢查询。</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1" i="0" u="none" strike="noStrike" kern="1200" cap="none" spc="0" normalizeH="0" baseline="0" noProof="0" dirty="0">
                        <a:ln>
                          <a:noFill/>
                        </a:ln>
                        <a:solidFill>
                          <a:schemeClr val="accent1"/>
                        </a:solidFill>
                        <a:effectLst/>
                        <a:uLnTx/>
                        <a:uFillTx/>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smtClean="0">
                          <a:ln>
                            <a:noFill/>
                          </a:ln>
                          <a:solidFill>
                            <a:schemeClr val="accent1"/>
                          </a:solidFill>
                          <a:effectLst/>
                          <a:uLnTx/>
                          <a:uFillTx/>
                          <a:latin typeface="Century Gothic"/>
                          <a:ea typeface="微软雅黑"/>
                          <a:cs typeface="+mn-cs"/>
                        </a:rPr>
                        <a:t>查询优化</a:t>
                      </a:r>
                      <a:endParaRPr kumimoji="0" lang="en-US" sz="1800" b="0"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721734077"/>
                  </a:ext>
                </a:extLst>
              </a:tr>
              <a:tr h="8340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smtClean="0">
                          <a:ln>
                            <a:noFill/>
                          </a:ln>
                          <a:solidFill>
                            <a:schemeClr val="accent1"/>
                          </a:solidFill>
                          <a:effectLst/>
                          <a:uLnTx/>
                          <a:uFillTx/>
                          <a:latin typeface="Century Gothic"/>
                          <a:ea typeface="微软雅黑"/>
                          <a:cs typeface="+mn-cs"/>
                        </a:rPr>
                        <a:t>错误日志</a:t>
                      </a:r>
                      <a:endParaRPr kumimoji="0" lang="en-US" sz="1800" b="1"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zh-CN" sz="1600" kern="1200" dirty="0" smtClean="0">
                          <a:solidFill>
                            <a:schemeClr val="dk1"/>
                          </a:solidFill>
                          <a:effectLst/>
                          <a:latin typeface="+mn-lt"/>
                          <a:ea typeface="+mn-ea"/>
                          <a:cs typeface="+mn-cs"/>
                        </a:rPr>
                        <a:t>可通过</a:t>
                      </a:r>
                      <a:r>
                        <a:rPr lang="en-US" altLang="zh-CN" sz="1600" kern="1200" dirty="0" smtClean="0">
                          <a:solidFill>
                            <a:schemeClr val="dk1"/>
                          </a:solidFill>
                          <a:effectLst/>
                          <a:latin typeface="+mn-lt"/>
                          <a:ea typeface="+mn-ea"/>
                          <a:cs typeface="+mn-cs"/>
                        </a:rPr>
                        <a:t>--console </a:t>
                      </a:r>
                      <a:r>
                        <a:rPr lang="zh-CN" altLang="zh-CN" sz="1600" kern="1200" dirty="0" smtClean="0">
                          <a:solidFill>
                            <a:schemeClr val="dk1"/>
                          </a:solidFill>
                          <a:effectLst/>
                          <a:latin typeface="+mn-lt"/>
                          <a:ea typeface="+mn-ea"/>
                          <a:cs typeface="+mn-cs"/>
                        </a:rPr>
                        <a:t>选项，输出到控制台，同时也记录文件</a:t>
                      </a:r>
                      <a:endParaRPr lang="zh-CN" altLang="zh-CN" sz="16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smtClean="0">
                          <a:ln>
                            <a:noFill/>
                          </a:ln>
                          <a:solidFill>
                            <a:schemeClr val="accent1"/>
                          </a:solidFill>
                          <a:effectLst/>
                          <a:uLnTx/>
                          <a:uFillTx/>
                          <a:latin typeface="Century Gothic"/>
                          <a:ea typeface="微软雅黑"/>
                          <a:cs typeface="+mn-cs"/>
                        </a:rPr>
                        <a:t>调试使用</a:t>
                      </a:r>
                      <a:endParaRPr kumimoji="0" lang="en-US" sz="1800" b="0"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155296688"/>
                  </a:ext>
                </a:extLst>
              </a:tr>
              <a:tr h="6106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smtClean="0">
                          <a:ln>
                            <a:noFill/>
                          </a:ln>
                          <a:solidFill>
                            <a:schemeClr val="accent1"/>
                          </a:solidFill>
                          <a:effectLst/>
                          <a:uLnTx/>
                          <a:uFillTx/>
                          <a:latin typeface="Century Gothic"/>
                          <a:ea typeface="微软雅黑"/>
                          <a:cs typeface="+mn-cs"/>
                        </a:rPr>
                        <a:t>二进制日志</a:t>
                      </a:r>
                      <a:endParaRPr kumimoji="0" lang="en-US" sz="1800" b="1"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zh-CN" sz="1600" kern="1200" dirty="0" smtClean="0">
                          <a:solidFill>
                            <a:schemeClr val="dk1"/>
                          </a:solidFill>
                          <a:effectLst/>
                          <a:latin typeface="+mn-lt"/>
                          <a:ea typeface="+mn-ea"/>
                          <a:cs typeface="+mn-cs"/>
                        </a:rPr>
                        <a:t>记录服务器的改动，不记录</a:t>
                      </a:r>
                      <a:r>
                        <a:rPr lang="en-US" altLang="zh-CN" sz="1600" kern="1200" dirty="0" smtClean="0">
                          <a:solidFill>
                            <a:schemeClr val="dk1"/>
                          </a:solidFill>
                          <a:effectLst/>
                          <a:latin typeface="+mn-lt"/>
                          <a:ea typeface="+mn-ea"/>
                          <a:cs typeface="+mn-cs"/>
                        </a:rPr>
                        <a:t>select</a:t>
                      </a:r>
                      <a:r>
                        <a:rPr lang="zh-CN" altLang="zh-CN" sz="1600" kern="1200" dirty="0" smtClean="0">
                          <a:solidFill>
                            <a:schemeClr val="dk1"/>
                          </a:solidFill>
                          <a:effectLst/>
                          <a:latin typeface="+mn-lt"/>
                          <a:ea typeface="+mn-ea"/>
                          <a:cs typeface="+mn-cs"/>
                        </a:rPr>
                        <a:t>等</a:t>
                      </a:r>
                      <a:endParaRPr lang="zh-CN" altLang="zh-CN" sz="16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schemeClr val="accent1"/>
                          </a:solidFill>
                          <a:effectLst/>
                          <a:uLnTx/>
                          <a:uFillTx/>
                          <a:latin typeface="Century Gothic"/>
                          <a:ea typeface="微软雅黑"/>
                          <a:cs typeface="+mn-cs"/>
                        </a:rPr>
                        <a:t>复制、备份</a:t>
                      </a:r>
                      <a:endParaRPr kumimoji="0" lang="en-US" sz="1800" b="0"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660139443"/>
                  </a:ext>
                </a:extLst>
              </a:tr>
            </a:tbl>
          </a:graphicData>
        </a:graphic>
      </p:graphicFrame>
      <p:sp>
        <p:nvSpPr>
          <p:cNvPr id="5" name="矩形 3"/>
          <p:cNvSpPr/>
          <p:nvPr/>
        </p:nvSpPr>
        <p:spPr>
          <a:xfrm>
            <a:off x="812800" y="1694670"/>
            <a:ext cx="4715735" cy="290977"/>
          </a:xfrm>
          <a:prstGeom prst="rect">
            <a:avLst/>
          </a:prstGeom>
        </p:spPr>
        <p:txBody>
          <a:bodyPr wrap="square">
            <a:spAutoFit/>
          </a:bodyPr>
          <a:lstStyle/>
          <a:p>
            <a:pPr lvl="0">
              <a:lnSpc>
                <a:spcPct val="130000"/>
              </a:lnSpc>
            </a:pPr>
            <a:r>
              <a:rPr lang="zh-CN" altLang="en-US" sz="1100" dirty="0" smtClean="0">
                <a:solidFill>
                  <a:schemeClr val="accent1"/>
                </a:solidFill>
                <a:latin typeface="+mn-ea"/>
              </a:rPr>
              <a:t>主要包括命令行监控，和日志监控两个部分</a:t>
            </a:r>
            <a:endParaRPr lang="zh-CN" altLang="en-US" sz="1100" dirty="0">
              <a:solidFill>
                <a:schemeClr val="accent1"/>
              </a:solidFill>
              <a:latin typeface="+mn-ea"/>
            </a:endParaRPr>
          </a:p>
        </p:txBody>
      </p:sp>
      <p:sp>
        <p:nvSpPr>
          <p:cNvPr id="6" name="矩形 3"/>
          <p:cNvSpPr/>
          <p:nvPr/>
        </p:nvSpPr>
        <p:spPr>
          <a:xfrm>
            <a:off x="6137275" y="1694670"/>
            <a:ext cx="4715735" cy="511037"/>
          </a:xfrm>
          <a:prstGeom prst="rect">
            <a:avLst/>
          </a:prstGeom>
        </p:spPr>
        <p:txBody>
          <a:bodyPr wrap="square">
            <a:spAutoFit/>
          </a:bodyPr>
          <a:lstStyle/>
          <a:p>
            <a:pPr lvl="0">
              <a:lnSpc>
                <a:spcPct val="130000"/>
              </a:lnSpc>
            </a:pPr>
            <a:r>
              <a:rPr lang="zh-CN" altLang="en-US" sz="1100" dirty="0">
                <a:solidFill>
                  <a:schemeClr val="accent1"/>
                </a:solidFill>
                <a:latin typeface="+mn-ea"/>
              </a:rPr>
              <a:t>标题数字等都可以通过点击和重新输入进行更改，顶部“开始”面板中可以对字体、字号、颜色、</a:t>
            </a:r>
          </a:p>
        </p:txBody>
      </p:sp>
      <p:sp>
        <p:nvSpPr>
          <p:cNvPr id="7" name="矩形 4"/>
          <p:cNvSpPr/>
          <p:nvPr/>
        </p:nvSpPr>
        <p:spPr>
          <a:xfrm>
            <a:off x="487124" y="2568295"/>
            <a:ext cx="1210588" cy="452432"/>
          </a:xfrm>
          <a:prstGeom prst="rect">
            <a:avLst/>
          </a:prstGeom>
        </p:spPr>
        <p:txBody>
          <a:bodyPr wrap="none">
            <a:spAutoFit/>
          </a:bodyPr>
          <a:lstStyle/>
          <a:p>
            <a:pPr defTabSz="1219170">
              <a:lnSpc>
                <a:spcPct val="130000"/>
              </a:lnSpc>
              <a:defRPr/>
            </a:pPr>
            <a:r>
              <a:rPr lang="zh-CN" altLang="en-US" sz="2000" b="1" kern="0" dirty="0" smtClean="0"/>
              <a:t>日志监控</a:t>
            </a:r>
            <a:endParaRPr lang="en-US" altLang="zh-CN" sz="2000" b="1" kern="0" dirty="0"/>
          </a:p>
        </p:txBody>
      </p:sp>
      <p:graphicFrame>
        <p:nvGraphicFramePr>
          <p:cNvPr id="3" name="表格 2"/>
          <p:cNvGraphicFramePr>
            <a:graphicFrameLocks noGrp="1"/>
          </p:cNvGraphicFramePr>
          <p:nvPr>
            <p:extLst>
              <p:ext uri="{D42A27DB-BD31-4B8C-83A1-F6EECF244321}">
                <p14:modId xmlns:p14="http://schemas.microsoft.com/office/powerpoint/2010/main" val="1592827725"/>
              </p:ext>
            </p:extLst>
          </p:nvPr>
        </p:nvGraphicFramePr>
        <p:xfrm>
          <a:off x="6499964" y="3127186"/>
          <a:ext cx="4128262" cy="3521134"/>
        </p:xfrm>
        <a:graphic>
          <a:graphicData uri="http://schemas.openxmlformats.org/drawingml/2006/table">
            <a:tbl>
              <a:tblPr firstRow="1" bandRow="1">
                <a:tableStyleId>{F5AB1C69-6EDB-4FF4-983F-18BD219EF322}</a:tableStyleId>
              </a:tblPr>
              <a:tblGrid>
                <a:gridCol w="1491641"/>
                <a:gridCol w="2636621"/>
              </a:tblGrid>
              <a:tr h="376278">
                <a:tc>
                  <a:txBody>
                    <a:bodyPr/>
                    <a:lstStyle/>
                    <a:p>
                      <a:r>
                        <a:rPr lang="zh-CN" altLang="en-US" dirty="0" smtClean="0"/>
                        <a:t>命令</a:t>
                      </a:r>
                      <a:endParaRPr lang="en-US" dirty="0"/>
                    </a:p>
                  </a:txBody>
                  <a:tcPr>
                    <a:lnL w="12700" cmpd="sng">
                      <a:noFill/>
                    </a:lnL>
                    <a:lnR w="12700" cmpd="sng">
                      <a:noFill/>
                    </a:lnR>
                    <a:lnT w="76200" cap="flat" cmpd="sng" algn="ctr">
                      <a:solidFill>
                        <a:schemeClr val="tx1"/>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smtClean="0">
                          <a:ln>
                            <a:noFill/>
                          </a:ln>
                          <a:solidFill>
                            <a:srgbClr val="FFFFFF"/>
                          </a:solidFill>
                          <a:effectLst/>
                          <a:uLnTx/>
                          <a:uFillTx/>
                          <a:latin typeface="Century Gothic"/>
                          <a:ea typeface="微软雅黑"/>
                          <a:cs typeface="+mn-cs"/>
                        </a:rPr>
                        <a:t>作用</a:t>
                      </a:r>
                      <a:endParaRPr kumimoji="0" lang="en-US" sz="1800" b="1" i="0" u="none" strike="noStrike" kern="1200" cap="none" spc="0" normalizeH="0" baseline="0" noProof="0" dirty="0">
                        <a:ln>
                          <a:noFill/>
                        </a:ln>
                        <a:solidFill>
                          <a:srgbClr val="FFFFFF"/>
                        </a:solidFill>
                        <a:effectLst/>
                        <a:uLnTx/>
                        <a:uFillTx/>
                        <a:latin typeface="Century Gothic"/>
                        <a:ea typeface="微软雅黑"/>
                        <a:cs typeface="+mn-cs"/>
                      </a:endParaRPr>
                    </a:p>
                  </a:txBody>
                  <a:tcPr>
                    <a:lnL w="12700" cmpd="sng">
                      <a:noFill/>
                    </a:lnL>
                    <a:lnR w="12700" cmpd="sng">
                      <a:noFill/>
                    </a:lnR>
                    <a:lnT w="76200" cap="flat" cmpd="sng" algn="ctr">
                      <a:solidFill>
                        <a:schemeClr val="tx1"/>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r h="533060">
                <a:tc>
                  <a:txBody>
                    <a:bodyPr/>
                    <a:lstStyle/>
                    <a:p>
                      <a:r>
                        <a:rPr lang="en-US" altLang="zh-CN" sz="1400" kern="1200" dirty="0" smtClean="0">
                          <a:solidFill>
                            <a:schemeClr val="dk1"/>
                          </a:solidFill>
                          <a:effectLst/>
                          <a:latin typeface="+mn-lt"/>
                          <a:ea typeface="+mn-ea"/>
                          <a:cs typeface="+mn-cs"/>
                        </a:rPr>
                        <a:t>SHOW INDEX FROM [table]</a:t>
                      </a:r>
                      <a:endParaRPr lang="en-US" altLang="zh-CN" sz="16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en-US" sz="1600" kern="1200" dirty="0" smtClean="0">
                          <a:solidFill>
                            <a:schemeClr val="dk1"/>
                          </a:solidFill>
                          <a:effectLst/>
                          <a:latin typeface="+mn-lt"/>
                          <a:ea typeface="+mn-ea"/>
                          <a:cs typeface="+mn-cs"/>
                        </a:rPr>
                        <a:t>看索引信息，进行查询优化</a:t>
                      </a:r>
                      <a:endParaRPr lang="zh-CN" altLang="zh-CN" sz="16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r h="546124">
                <a:tc>
                  <a:txBody>
                    <a:bodyPr/>
                    <a:lstStyle/>
                    <a:p>
                      <a:r>
                        <a:rPr lang="en-US" altLang="zh-CN" sz="1400" kern="1200" dirty="0" smtClean="0">
                          <a:solidFill>
                            <a:schemeClr val="dk1"/>
                          </a:solidFill>
                          <a:effectLst/>
                          <a:latin typeface="+mn-lt"/>
                          <a:ea typeface="+mn-ea"/>
                          <a:cs typeface="+mn-cs"/>
                        </a:rPr>
                        <a:t>SHOW</a:t>
                      </a:r>
                      <a:r>
                        <a:rPr lang="en-US" altLang="zh-CN" sz="1400" kern="1200" baseline="0" dirty="0" smtClean="0">
                          <a:solidFill>
                            <a:schemeClr val="dk1"/>
                          </a:solidFill>
                          <a:effectLst/>
                          <a:latin typeface="+mn-lt"/>
                          <a:ea typeface="+mn-ea"/>
                          <a:cs typeface="+mn-cs"/>
                        </a:rPr>
                        <a:t> </a:t>
                      </a:r>
                      <a:r>
                        <a:rPr lang="en-US" altLang="zh-CN" sz="1400" kern="1200" dirty="0" smtClean="0">
                          <a:solidFill>
                            <a:schemeClr val="dk1"/>
                          </a:solidFill>
                          <a:effectLst/>
                          <a:latin typeface="+mn-lt"/>
                          <a:ea typeface="+mn-ea"/>
                          <a:cs typeface="+mn-cs"/>
                        </a:rPr>
                        <a:t>PLUGINS</a:t>
                      </a:r>
                      <a:endParaRPr lang="en-US" altLang="zh-CN" sz="14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schemeClr val="accent1"/>
                          </a:solidFill>
                          <a:effectLst/>
                          <a:uLnTx/>
                          <a:uFillTx/>
                          <a:latin typeface="+mn-lt"/>
                          <a:ea typeface="+mn-ea"/>
                          <a:cs typeface="+mn-cs"/>
                        </a:rPr>
                        <a:t>查看插件，如</a:t>
                      </a:r>
                      <a:r>
                        <a:rPr kumimoji="0" lang="en-US" altLang="zh-CN" sz="1400" b="0" i="0" u="none" strike="noStrike" kern="1200" cap="none" spc="0" normalizeH="0" baseline="0" noProof="0" dirty="0" err="1" smtClean="0">
                          <a:ln>
                            <a:noFill/>
                          </a:ln>
                          <a:solidFill>
                            <a:schemeClr val="accent1"/>
                          </a:solidFill>
                          <a:effectLst/>
                          <a:uLnTx/>
                          <a:uFillTx/>
                          <a:latin typeface="+mn-lt"/>
                          <a:ea typeface="+mn-ea"/>
                          <a:cs typeface="+mn-cs"/>
                        </a:rPr>
                        <a:t>binlog</a:t>
                      </a:r>
                      <a:r>
                        <a:rPr kumimoji="0" lang="zh-CN" altLang="en-US" sz="1400" b="0" i="0" u="none" strike="noStrike" kern="1200" cap="none" spc="0" normalizeH="0" baseline="0" noProof="0" dirty="0" smtClean="0">
                          <a:ln>
                            <a:noFill/>
                          </a:ln>
                          <a:solidFill>
                            <a:schemeClr val="accent1"/>
                          </a:solidFill>
                          <a:effectLst/>
                          <a:uLnTx/>
                          <a:uFillTx/>
                          <a:latin typeface="+mn-lt"/>
                          <a:ea typeface="+mn-ea"/>
                          <a:cs typeface="+mn-cs"/>
                        </a:rPr>
                        <a:t>，</a:t>
                      </a:r>
                      <a:r>
                        <a:rPr kumimoji="0" lang="en-US" altLang="zh-CN" sz="1400" b="0" i="0" u="none" strike="noStrike" kern="1200" cap="none" spc="0" normalizeH="0" baseline="0" noProof="0" dirty="0" err="1" smtClean="0">
                          <a:ln>
                            <a:noFill/>
                          </a:ln>
                          <a:solidFill>
                            <a:schemeClr val="accent1"/>
                          </a:solidFill>
                          <a:effectLst/>
                          <a:uLnTx/>
                          <a:uFillTx/>
                          <a:latin typeface="+mn-lt"/>
                          <a:ea typeface="+mn-ea"/>
                          <a:cs typeface="+mn-cs"/>
                        </a:rPr>
                        <a:t>innodb</a:t>
                      </a:r>
                      <a:r>
                        <a:rPr kumimoji="0" lang="zh-CN" altLang="en-US" sz="1400" b="0" i="0" u="none" strike="noStrike" kern="1200" cap="none" spc="0" normalizeH="0" baseline="0" noProof="0" dirty="0" smtClean="0">
                          <a:ln>
                            <a:noFill/>
                          </a:ln>
                          <a:solidFill>
                            <a:schemeClr val="accent1"/>
                          </a:solidFill>
                          <a:effectLst/>
                          <a:uLnTx/>
                          <a:uFillTx/>
                          <a:latin typeface="+mn-lt"/>
                          <a:ea typeface="+mn-ea"/>
                          <a:cs typeface="+mn-cs"/>
                        </a:rPr>
                        <a:t>等</a:t>
                      </a:r>
                      <a:endParaRPr kumimoji="0" lang="en-US" altLang="zh-CN" sz="1400" b="0" i="0" u="none" strike="noStrike" kern="1200" cap="none" spc="0" normalizeH="0" baseline="0" noProof="0" dirty="0">
                        <a:ln>
                          <a:noFill/>
                        </a:ln>
                        <a:solidFill>
                          <a:schemeClr val="accent1"/>
                        </a:solidFill>
                        <a:effectLst/>
                        <a:uLnTx/>
                        <a:uFillTx/>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r h="579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chemeClr val="accent1"/>
                          </a:solidFill>
                          <a:effectLst/>
                          <a:uLnTx/>
                          <a:uFillTx/>
                          <a:latin typeface="Century Gothic"/>
                          <a:ea typeface="微软雅黑"/>
                          <a:cs typeface="+mn-cs"/>
                        </a:rPr>
                        <a:t>SHOW PROCESSLIST</a:t>
                      </a:r>
                      <a:endParaRPr kumimoji="0" lang="en-US" sz="1400" b="0"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en-US" sz="1600" kern="1200" smtClean="0">
                          <a:solidFill>
                            <a:schemeClr val="dk1"/>
                          </a:solidFill>
                          <a:effectLst/>
                          <a:latin typeface="+mn-lt"/>
                          <a:ea typeface="+mn-ea"/>
                          <a:cs typeface="+mn-cs"/>
                        </a:rPr>
                        <a:t>线程及连接，诊断不良响应</a:t>
                      </a:r>
                      <a:endParaRPr lang="zh-CN" altLang="zh-CN" sz="16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r h="48381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smtClean="0">
                          <a:ln>
                            <a:noFill/>
                          </a:ln>
                          <a:solidFill>
                            <a:schemeClr val="accent1"/>
                          </a:solidFill>
                          <a:effectLst/>
                          <a:uLnTx/>
                          <a:uFillTx/>
                          <a:latin typeface="Century Gothic"/>
                          <a:ea typeface="微软雅黑"/>
                          <a:cs typeface="+mn-cs"/>
                        </a:rPr>
                        <a:t>SHOW STATUS</a:t>
                      </a: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en-US" sz="1600" kern="1200" dirty="0" smtClean="0">
                          <a:solidFill>
                            <a:schemeClr val="dk1"/>
                          </a:solidFill>
                          <a:effectLst/>
                          <a:latin typeface="+mn-lt"/>
                          <a:ea typeface="+mn-ea"/>
                          <a:cs typeface="+mn-cs"/>
                        </a:rPr>
                        <a:t>所有统计信息</a:t>
                      </a:r>
                      <a:endParaRPr lang="zh-CN" altLang="zh-CN" sz="16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r h="5143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chemeClr val="accent1"/>
                          </a:solidFill>
                          <a:effectLst/>
                          <a:uLnTx/>
                          <a:uFillTx/>
                          <a:latin typeface="Century Gothic"/>
                          <a:ea typeface="微软雅黑"/>
                          <a:cs typeface="+mn-cs"/>
                        </a:rPr>
                        <a:t>SHOW VARIABLES</a:t>
                      </a:r>
                      <a:endParaRPr kumimoji="0" lang="en-US" sz="1400" b="0"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en-US" sz="1600" kern="1200" dirty="0" smtClean="0">
                          <a:solidFill>
                            <a:schemeClr val="dk1"/>
                          </a:solidFill>
                          <a:effectLst/>
                          <a:latin typeface="+mn-lt"/>
                          <a:ea typeface="+mn-ea"/>
                          <a:cs typeface="+mn-cs"/>
                        </a:rPr>
                        <a:t>系统变量，配置信息</a:t>
                      </a:r>
                      <a:endParaRPr lang="zh-CN" altLang="zh-CN" sz="16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r h="48381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smtClean="0">
                          <a:ln>
                            <a:noFill/>
                          </a:ln>
                          <a:solidFill>
                            <a:schemeClr val="accent1"/>
                          </a:solidFill>
                          <a:effectLst/>
                          <a:uLnTx/>
                          <a:uFillTx/>
                          <a:latin typeface="Century Gothic"/>
                          <a:ea typeface="微软雅黑"/>
                          <a:cs typeface="+mn-cs"/>
                        </a:rPr>
                        <a:t>SHOW ENGINE</a:t>
                      </a:r>
                      <a:endParaRPr kumimoji="0" lang="en-US" sz="1400" b="0" i="0" u="none" strike="noStrike" kern="1200" cap="none" spc="0" normalizeH="0" baseline="0" noProof="0" dirty="0">
                        <a:ln>
                          <a:noFill/>
                        </a:ln>
                        <a:solidFill>
                          <a:schemeClr val="accent1"/>
                        </a:solidFill>
                        <a:effectLst/>
                        <a:uLnTx/>
                        <a:uFillTx/>
                        <a:latin typeface="Century Gothic"/>
                        <a:ea typeface="微软雅黑"/>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en-US" sz="1600" kern="1200" dirty="0" smtClean="0">
                          <a:solidFill>
                            <a:schemeClr val="dk1"/>
                          </a:solidFill>
                          <a:effectLst/>
                          <a:latin typeface="+mn-lt"/>
                          <a:ea typeface="+mn-ea"/>
                          <a:cs typeface="+mn-cs"/>
                        </a:rPr>
                        <a:t>存储引擎信息</a:t>
                      </a:r>
                      <a:endParaRPr lang="zh-CN" altLang="zh-CN" sz="1600" kern="1200" dirty="0">
                        <a:solidFill>
                          <a:schemeClr val="dk1"/>
                        </a:solidFill>
                        <a:effectLst/>
                        <a:latin typeface="+mn-lt"/>
                        <a:ea typeface="+mn-ea"/>
                        <a:cs typeface="+mn-cs"/>
                      </a:endParaRPr>
                    </a:p>
                  </a:txBody>
                  <a:tcPr>
                    <a:lnL w="12700" cmpd="sng">
                      <a:noFill/>
                    </a:lnL>
                    <a:lnR w="12700" cmpd="sng">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8" name="矩形 4"/>
          <p:cNvSpPr/>
          <p:nvPr/>
        </p:nvSpPr>
        <p:spPr>
          <a:xfrm>
            <a:off x="6444031" y="2568295"/>
            <a:ext cx="1210588" cy="452432"/>
          </a:xfrm>
          <a:prstGeom prst="rect">
            <a:avLst/>
          </a:prstGeom>
        </p:spPr>
        <p:txBody>
          <a:bodyPr wrap="none">
            <a:spAutoFit/>
          </a:bodyPr>
          <a:lstStyle/>
          <a:p>
            <a:pPr defTabSz="1219170">
              <a:lnSpc>
                <a:spcPct val="130000"/>
              </a:lnSpc>
              <a:defRPr/>
            </a:pPr>
            <a:r>
              <a:rPr lang="zh-CN" altLang="en-US" sz="2000" b="1" kern="0" dirty="0" smtClean="0"/>
              <a:t>命令监控</a:t>
            </a:r>
            <a:endParaRPr lang="en-US" altLang="zh-CN" sz="2000" b="1" kern="0" dirty="0"/>
          </a:p>
        </p:txBody>
      </p:sp>
    </p:spTree>
    <p:extLst>
      <p:ext uri="{BB962C8B-B14F-4D97-AF65-F5344CB8AC3E}">
        <p14:creationId xmlns:p14="http://schemas.microsoft.com/office/powerpoint/2010/main" val="1534886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2800" y="713218"/>
            <a:ext cx="3599544" cy="590931"/>
          </a:xfrm>
        </p:spPr>
        <p:txBody>
          <a:bodyPr/>
          <a:lstStyle/>
          <a:p>
            <a:r>
              <a:rPr lang="zh-CN" altLang="en-US" dirty="0" smtClean="0"/>
              <a:t>调优介绍</a:t>
            </a:r>
            <a:endParaRPr lang="zh-CN" altLang="en-US" dirty="0"/>
          </a:p>
        </p:txBody>
      </p:sp>
      <p:sp>
        <p:nvSpPr>
          <p:cNvPr id="6" name="矩形 3"/>
          <p:cNvSpPr/>
          <p:nvPr/>
        </p:nvSpPr>
        <p:spPr>
          <a:xfrm>
            <a:off x="812800" y="2504879"/>
            <a:ext cx="2866166" cy="932563"/>
          </a:xfrm>
          <a:prstGeom prst="rect">
            <a:avLst/>
          </a:prstGeom>
        </p:spPr>
        <p:txBody>
          <a:bodyPr wrap="square">
            <a:spAutoFit/>
          </a:bodyPr>
          <a:lstStyle/>
          <a:p>
            <a:pPr lvl="0">
              <a:lnSpc>
                <a:spcPct val="130000"/>
              </a:lnSpc>
            </a:pPr>
            <a:r>
              <a:rPr lang="zh-CN" altLang="en-US" sz="1400" dirty="0">
                <a:solidFill>
                  <a:schemeClr val="bg1"/>
                </a:solidFill>
                <a:latin typeface="+mn-ea"/>
              </a:rPr>
              <a:t>分析语句执行级别，看是否正确使用了索引</a:t>
            </a:r>
          </a:p>
          <a:p>
            <a:pPr lvl="0">
              <a:lnSpc>
                <a:spcPct val="130000"/>
              </a:lnSpc>
            </a:pPr>
            <a:endParaRPr lang="zh-CN" altLang="en-US" sz="1400" dirty="0">
              <a:solidFill>
                <a:schemeClr val="bg1"/>
              </a:solidFill>
              <a:latin typeface="+mn-ea"/>
            </a:endParaRPr>
          </a:p>
        </p:txBody>
      </p:sp>
      <p:sp>
        <p:nvSpPr>
          <p:cNvPr id="8" name="矩形 4"/>
          <p:cNvSpPr/>
          <p:nvPr/>
        </p:nvSpPr>
        <p:spPr>
          <a:xfrm>
            <a:off x="812800" y="2011219"/>
            <a:ext cx="1561646" cy="416461"/>
          </a:xfrm>
          <a:prstGeom prst="rect">
            <a:avLst/>
          </a:prstGeom>
        </p:spPr>
        <p:txBody>
          <a:bodyPr wrap="none">
            <a:spAutoFit/>
          </a:bodyPr>
          <a:lstStyle/>
          <a:p>
            <a:pPr defTabSz="1219170">
              <a:lnSpc>
                <a:spcPct val="130000"/>
              </a:lnSpc>
              <a:defRPr/>
            </a:pPr>
            <a:r>
              <a:rPr lang="en-US" altLang="zh-CN" b="1" kern="0" dirty="0" smtClean="0">
                <a:solidFill>
                  <a:schemeClr val="bg1"/>
                </a:solidFill>
              </a:rPr>
              <a:t>EXPLAIN</a:t>
            </a:r>
            <a:r>
              <a:rPr lang="zh-CN" altLang="en-US" b="1" kern="0" dirty="0" smtClean="0">
                <a:solidFill>
                  <a:schemeClr val="bg1"/>
                </a:solidFill>
              </a:rPr>
              <a:t>分析</a:t>
            </a:r>
            <a:endParaRPr lang="en-US" altLang="zh-CN" b="1" kern="0" dirty="0">
              <a:solidFill>
                <a:schemeClr val="bg1"/>
              </a:solidFill>
            </a:endParaRPr>
          </a:p>
        </p:txBody>
      </p:sp>
      <p:sp>
        <p:nvSpPr>
          <p:cNvPr id="9" name="矩形 3"/>
          <p:cNvSpPr/>
          <p:nvPr/>
        </p:nvSpPr>
        <p:spPr>
          <a:xfrm>
            <a:off x="4899087" y="2500795"/>
            <a:ext cx="2866166" cy="372410"/>
          </a:xfrm>
          <a:prstGeom prst="rect">
            <a:avLst/>
          </a:prstGeom>
        </p:spPr>
        <p:txBody>
          <a:bodyPr wrap="square">
            <a:spAutoFit/>
          </a:bodyPr>
          <a:lstStyle/>
          <a:p>
            <a:pPr lvl="0">
              <a:lnSpc>
                <a:spcPct val="130000"/>
              </a:lnSpc>
            </a:pPr>
            <a:r>
              <a:rPr lang="zh-CN" altLang="en-US" sz="1400" dirty="0" smtClean="0">
                <a:solidFill>
                  <a:schemeClr val="bg1"/>
                </a:solidFill>
                <a:latin typeface="+mn-ea"/>
              </a:rPr>
              <a:t>分析表结构，检查索引分布</a:t>
            </a:r>
            <a:endParaRPr lang="zh-CN" altLang="en-US" sz="1100" dirty="0">
              <a:solidFill>
                <a:schemeClr val="bg1"/>
              </a:solidFill>
              <a:latin typeface="+mn-ea"/>
            </a:endParaRPr>
          </a:p>
        </p:txBody>
      </p:sp>
      <p:sp>
        <p:nvSpPr>
          <p:cNvPr id="11" name="矩形 4"/>
          <p:cNvSpPr/>
          <p:nvPr/>
        </p:nvSpPr>
        <p:spPr>
          <a:xfrm>
            <a:off x="4920343" y="2011219"/>
            <a:ext cx="1866217" cy="452432"/>
          </a:xfrm>
          <a:prstGeom prst="rect">
            <a:avLst/>
          </a:prstGeom>
        </p:spPr>
        <p:txBody>
          <a:bodyPr wrap="none">
            <a:spAutoFit/>
          </a:bodyPr>
          <a:lstStyle/>
          <a:p>
            <a:pPr defTabSz="1219170">
              <a:lnSpc>
                <a:spcPct val="130000"/>
              </a:lnSpc>
              <a:defRPr/>
            </a:pPr>
            <a:r>
              <a:rPr lang="en-US" altLang="zh-CN" b="1" kern="0" dirty="0" smtClean="0">
                <a:solidFill>
                  <a:schemeClr val="bg1"/>
                </a:solidFill>
              </a:rPr>
              <a:t>ANALYZE TABLE</a:t>
            </a:r>
            <a:endParaRPr lang="en-US" altLang="zh-CN" b="1" kern="0" dirty="0">
              <a:solidFill>
                <a:schemeClr val="bg1"/>
              </a:solidFill>
            </a:endParaRPr>
          </a:p>
        </p:txBody>
      </p:sp>
      <p:sp>
        <p:nvSpPr>
          <p:cNvPr id="12" name="矩形 3"/>
          <p:cNvSpPr/>
          <p:nvPr/>
        </p:nvSpPr>
        <p:spPr>
          <a:xfrm>
            <a:off x="9027886" y="2511312"/>
            <a:ext cx="2866166" cy="1171218"/>
          </a:xfrm>
          <a:prstGeom prst="rect">
            <a:avLst/>
          </a:prstGeom>
        </p:spPr>
        <p:txBody>
          <a:bodyPr wrap="square">
            <a:spAutoFit/>
          </a:bodyPr>
          <a:lstStyle/>
          <a:p>
            <a:pPr lvl="0">
              <a:lnSpc>
                <a:spcPct val="130000"/>
              </a:lnSpc>
            </a:pPr>
            <a:r>
              <a:rPr lang="zh-CN" altLang="en-US" sz="1100" dirty="0">
                <a:solidFill>
                  <a:schemeClr val="bg1"/>
                </a:solidFill>
                <a:latin typeface="+mn-ea"/>
              </a:rPr>
              <a:t>重构表结构，虽然说在设计阶段就应该将表结构确定好，但常常计划赶不上变化，</a:t>
            </a:r>
          </a:p>
          <a:p>
            <a:pPr lvl="0">
              <a:lnSpc>
                <a:spcPct val="130000"/>
              </a:lnSpc>
            </a:pPr>
            <a:r>
              <a:rPr lang="zh-CN" altLang="en-US" sz="1100" dirty="0">
                <a:solidFill>
                  <a:schemeClr val="bg1"/>
                </a:solidFill>
                <a:latin typeface="+mn-ea"/>
              </a:rPr>
              <a:t>比如表发生重大更新，有大量增删操作，可能需要优化数据元素的排列结构 </a:t>
            </a:r>
          </a:p>
          <a:p>
            <a:pPr lvl="0">
              <a:lnSpc>
                <a:spcPct val="130000"/>
              </a:lnSpc>
            </a:pPr>
            <a:endParaRPr lang="zh-CN" altLang="en-US" sz="1100" dirty="0">
              <a:solidFill>
                <a:schemeClr val="bg1"/>
              </a:solidFill>
              <a:latin typeface="+mn-ea"/>
            </a:endParaRPr>
          </a:p>
        </p:txBody>
      </p:sp>
      <p:sp>
        <p:nvSpPr>
          <p:cNvPr id="14" name="矩形 4"/>
          <p:cNvSpPr/>
          <p:nvPr/>
        </p:nvSpPr>
        <p:spPr>
          <a:xfrm>
            <a:off x="9027886" y="2011219"/>
            <a:ext cx="1800493" cy="452432"/>
          </a:xfrm>
          <a:prstGeom prst="rect">
            <a:avLst/>
          </a:prstGeom>
        </p:spPr>
        <p:txBody>
          <a:bodyPr wrap="none">
            <a:spAutoFit/>
          </a:bodyPr>
          <a:lstStyle/>
          <a:p>
            <a:pPr defTabSz="1219170">
              <a:lnSpc>
                <a:spcPct val="130000"/>
              </a:lnSpc>
              <a:defRPr/>
            </a:pPr>
            <a:r>
              <a:rPr lang="en-US" altLang="zh-CN" b="1" kern="0" dirty="0" smtClean="0">
                <a:solidFill>
                  <a:schemeClr val="bg1"/>
                </a:solidFill>
              </a:rPr>
              <a:t>OPTMIZE TABLE</a:t>
            </a:r>
            <a:endParaRPr lang="en-US" altLang="zh-CN" b="1" kern="0" dirty="0">
              <a:solidFill>
                <a:schemeClr val="bg1"/>
              </a:solidFill>
            </a:endParaRPr>
          </a:p>
        </p:txBody>
      </p:sp>
      <p:sp>
        <p:nvSpPr>
          <p:cNvPr id="15" name="矩形 4"/>
          <p:cNvSpPr/>
          <p:nvPr/>
        </p:nvSpPr>
        <p:spPr>
          <a:xfrm>
            <a:off x="358429" y="4185740"/>
            <a:ext cx="3943708" cy="452432"/>
          </a:xfrm>
          <a:prstGeom prst="rect">
            <a:avLst/>
          </a:prstGeom>
        </p:spPr>
        <p:txBody>
          <a:bodyPr wrap="none">
            <a:spAutoFit/>
          </a:bodyPr>
          <a:lstStyle/>
          <a:p>
            <a:pPr defTabSz="1219170">
              <a:lnSpc>
                <a:spcPct val="130000"/>
              </a:lnSpc>
              <a:defRPr/>
            </a:pPr>
            <a:r>
              <a:rPr lang="en-US" altLang="zh-CN" b="1" kern="0" dirty="0" smtClean="0"/>
              <a:t>EXPLAIN</a:t>
            </a:r>
            <a:r>
              <a:rPr lang="zh-CN" altLang="en-US" b="1" kern="0" dirty="0" smtClean="0"/>
              <a:t>分析介绍：  </a:t>
            </a:r>
            <a:r>
              <a:rPr lang="en-US" altLang="zh-CN" b="1" kern="0" dirty="0" smtClean="0"/>
              <a:t>(</a:t>
            </a:r>
            <a:r>
              <a:rPr lang="zh-CN" altLang="en-US" b="1" kern="0" dirty="0" smtClean="0"/>
              <a:t>查询优化常用</a:t>
            </a:r>
            <a:r>
              <a:rPr lang="en-US" altLang="zh-CN" b="1" kern="0" dirty="0" smtClean="0"/>
              <a:t>)</a:t>
            </a:r>
            <a:endParaRPr lang="en-US" altLang="zh-CN" b="1" kern="0" dirty="0"/>
          </a:p>
        </p:txBody>
      </p:sp>
      <p:sp>
        <p:nvSpPr>
          <p:cNvPr id="3" name="矩形 2"/>
          <p:cNvSpPr/>
          <p:nvPr/>
        </p:nvSpPr>
        <p:spPr>
          <a:xfrm>
            <a:off x="358428" y="4745077"/>
            <a:ext cx="11535623" cy="2031325"/>
          </a:xfrm>
          <a:prstGeom prst="rect">
            <a:avLst/>
          </a:prstGeom>
        </p:spPr>
        <p:txBody>
          <a:bodyPr wrap="square">
            <a:spAutoFit/>
          </a:bodyPr>
          <a:lstStyle/>
          <a:p>
            <a:r>
              <a:rPr lang="zh-CN" altLang="zh-CN" dirty="0">
                <a:solidFill>
                  <a:srgbClr val="000000"/>
                </a:solidFill>
                <a:ea typeface="SimSun" panose="02010600030101010101" pitchFamily="2" charset="-122"/>
              </a:rPr>
              <a:t>EXPLAIN可以帮助开发人员分析SQL问题</a:t>
            </a:r>
            <a:r>
              <a:rPr lang="zh-CN" altLang="zh-CN" dirty="0" smtClean="0">
                <a:solidFill>
                  <a:srgbClr val="000000"/>
                </a:solidFill>
                <a:ea typeface="SimSun" panose="02010600030101010101" pitchFamily="2" charset="-122"/>
              </a:rPr>
              <a:t>,</a:t>
            </a:r>
            <a:r>
              <a:rPr lang="zh-CN" altLang="en-US" dirty="0" smtClean="0">
                <a:solidFill>
                  <a:srgbClr val="000000"/>
                </a:solidFill>
                <a:ea typeface="SimSun" panose="02010600030101010101" pitchFamily="2" charset="-122"/>
              </a:rPr>
              <a:t>也是建立索引的重要参考，</a:t>
            </a:r>
            <a:r>
              <a:rPr lang="zh-CN" altLang="zh-CN" dirty="0" smtClean="0">
                <a:solidFill>
                  <a:srgbClr val="000000"/>
                </a:solidFill>
                <a:ea typeface="SimSun" panose="02010600030101010101" pitchFamily="2" charset="-122"/>
              </a:rPr>
              <a:t>explain</a:t>
            </a:r>
            <a:r>
              <a:rPr lang="zh-CN" altLang="zh-CN" dirty="0">
                <a:solidFill>
                  <a:srgbClr val="000000"/>
                </a:solidFill>
                <a:ea typeface="SimSun" panose="02010600030101010101" pitchFamily="2" charset="-122"/>
              </a:rPr>
              <a:t>显示了mysql如何使用索引来处理select语句以及连接表,可以帮助选择更好的索引和写出更优化的查询语句</a:t>
            </a:r>
            <a:r>
              <a:rPr lang="zh-CN" altLang="zh-CN" dirty="0" smtClean="0">
                <a:solidFill>
                  <a:srgbClr val="000000"/>
                </a:solidFill>
                <a:ea typeface="SimSun" panose="02010600030101010101" pitchFamily="2" charset="-122"/>
              </a:rPr>
              <a:t>.使用</a:t>
            </a:r>
            <a:r>
              <a:rPr lang="zh-CN" altLang="zh-CN" dirty="0">
                <a:solidFill>
                  <a:srgbClr val="000000"/>
                </a:solidFill>
                <a:ea typeface="SimSun" panose="02010600030101010101" pitchFamily="2" charset="-122"/>
              </a:rPr>
              <a:t>方法,在select语句前加上Explain就可以了：</a:t>
            </a:r>
          </a:p>
          <a:p>
            <a:r>
              <a:rPr lang="zh-CN" altLang="zh-CN" b="1" dirty="0" smtClean="0">
                <a:solidFill>
                  <a:srgbClr val="000000"/>
                </a:solidFill>
                <a:ea typeface="SimSun" panose="02010600030101010101" pitchFamily="2" charset="-122"/>
              </a:rPr>
              <a:t>Example</a:t>
            </a:r>
            <a:endParaRPr lang="zh-CN" altLang="zh-CN" dirty="0">
              <a:solidFill>
                <a:srgbClr val="000000"/>
              </a:solidFill>
              <a:ea typeface="SimSun" panose="02010600030101010101" pitchFamily="2" charset="-122"/>
            </a:endParaRPr>
          </a:p>
          <a:p>
            <a:r>
              <a:rPr lang="zh-CN" altLang="zh-CN" dirty="0">
                <a:solidFill>
                  <a:srgbClr val="000000"/>
                </a:solidFill>
                <a:ea typeface="SimSun" panose="02010600030101010101" pitchFamily="2" charset="-122"/>
              </a:rPr>
              <a:t>mysql&gt; EXPLAIN SELECT `</a:t>
            </a:r>
            <a:r>
              <a:rPr lang="zh-CN" altLang="zh-CN" dirty="0" smtClean="0">
                <a:solidFill>
                  <a:srgbClr val="000000"/>
                </a:solidFill>
                <a:ea typeface="SimSun" panose="02010600030101010101" pitchFamily="2" charset="-122"/>
              </a:rPr>
              <a:t>bir</a:t>
            </a:r>
            <a:r>
              <a:rPr lang="en-US" altLang="zh-CN" dirty="0" err="1" smtClean="0">
                <a:solidFill>
                  <a:srgbClr val="000000"/>
                </a:solidFill>
                <a:ea typeface="SimSun" panose="02010600030101010101" pitchFamily="2" charset="-122"/>
              </a:rPr>
              <a:t>th</a:t>
            </a:r>
            <a:r>
              <a:rPr lang="zh-CN" altLang="zh-CN" dirty="0" smtClean="0">
                <a:solidFill>
                  <a:srgbClr val="000000"/>
                </a:solidFill>
                <a:ea typeface="SimSun" panose="02010600030101010101" pitchFamily="2" charset="-122"/>
              </a:rPr>
              <a:t>day</a:t>
            </a:r>
            <a:r>
              <a:rPr lang="zh-CN" altLang="zh-CN" dirty="0">
                <a:solidFill>
                  <a:srgbClr val="000000"/>
                </a:solidFill>
                <a:ea typeface="SimSun" panose="02010600030101010101" pitchFamily="2" charset="-122"/>
              </a:rPr>
              <a:t>` FROM `user` WHERE `birthday` &lt; "1990/2/2"</a:t>
            </a:r>
            <a:r>
              <a:rPr lang="zh-CN" altLang="zh-CN" dirty="0" smtClean="0">
                <a:solidFill>
                  <a:srgbClr val="000000"/>
                </a:solidFill>
                <a:ea typeface="SimSun" panose="02010600030101010101" pitchFamily="2" charset="-122"/>
              </a:rPr>
              <a:t>;</a:t>
            </a:r>
            <a:endParaRPr lang="en-US" altLang="zh-CN" dirty="0" smtClean="0">
              <a:solidFill>
                <a:srgbClr val="000000"/>
              </a:solidFill>
              <a:ea typeface="SimSun" panose="02010600030101010101" pitchFamily="2" charset="-122"/>
            </a:endParaRPr>
          </a:p>
          <a:p>
            <a:endParaRPr lang="en-US" altLang="zh-CN" dirty="0">
              <a:solidFill>
                <a:srgbClr val="000000"/>
              </a:solidFill>
              <a:ea typeface="SimSun" panose="02010600030101010101" pitchFamily="2" charset="-122"/>
            </a:endParaRPr>
          </a:p>
          <a:p>
            <a:r>
              <a:rPr lang="zh-CN" altLang="en-US" dirty="0" smtClean="0">
                <a:solidFill>
                  <a:srgbClr val="000000"/>
                </a:solidFill>
                <a:ea typeface="SimSun" panose="02010600030101010101" pitchFamily="2" charset="-122"/>
              </a:rPr>
              <a:t>在分析结果中，</a:t>
            </a:r>
            <a:r>
              <a:rPr lang="en-US" altLang="zh-CN" dirty="0" smtClean="0">
                <a:solidFill>
                  <a:srgbClr val="000000"/>
                </a:solidFill>
                <a:ea typeface="SimSun" panose="02010600030101010101" pitchFamily="2" charset="-122"/>
              </a:rPr>
              <a:t>type</a:t>
            </a:r>
            <a:r>
              <a:rPr lang="zh-CN" altLang="en-US" dirty="0" smtClean="0">
                <a:solidFill>
                  <a:srgbClr val="000000"/>
                </a:solidFill>
                <a:ea typeface="SimSun" panose="02010600030101010101" pitchFamily="2" charset="-122"/>
              </a:rPr>
              <a:t>指标是经常用到的，一般来说，效率：</a:t>
            </a:r>
            <a:r>
              <a:rPr lang="en-US" altLang="zh-CN" dirty="0" err="1" smtClean="0">
                <a:solidFill>
                  <a:srgbClr val="000000"/>
                </a:solidFill>
                <a:ea typeface="SimSun" panose="02010600030101010101" pitchFamily="2" charset="-122"/>
              </a:rPr>
              <a:t>const</a:t>
            </a:r>
            <a:r>
              <a:rPr lang="en-US" altLang="zh-CN" dirty="0" smtClean="0">
                <a:solidFill>
                  <a:srgbClr val="000000"/>
                </a:solidFill>
                <a:ea typeface="SimSun" panose="02010600030101010101" pitchFamily="2" charset="-122"/>
              </a:rPr>
              <a:t> &gt; ref &gt; index &gt; all</a:t>
            </a:r>
            <a:endParaRPr lang="zh-CN" altLang="zh-CN" dirty="0">
              <a:solidFill>
                <a:srgbClr val="000000"/>
              </a:solidFill>
              <a:ea typeface="SimSun" panose="02010600030101010101" pitchFamily="2" charset="-122"/>
            </a:endParaRPr>
          </a:p>
        </p:txBody>
      </p:sp>
    </p:spTree>
    <p:extLst>
      <p:ext uri="{BB962C8B-B14F-4D97-AF65-F5344CB8AC3E}">
        <p14:creationId xmlns:p14="http://schemas.microsoft.com/office/powerpoint/2010/main" val="789930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305300" y="2630269"/>
            <a:ext cx="3581400" cy="646331"/>
          </a:xfrm>
        </p:spPr>
        <p:txBody>
          <a:bodyPr/>
          <a:lstStyle/>
          <a:p>
            <a:r>
              <a:rPr lang="en-US" dirty="0"/>
              <a:t>Part </a:t>
            </a:r>
            <a:r>
              <a:rPr lang="en-US" altLang="zh-CN" dirty="0" smtClean="0"/>
              <a:t>Five</a:t>
            </a:r>
            <a:endParaRPr lang="en-US" dirty="0"/>
          </a:p>
        </p:txBody>
      </p:sp>
      <p:sp>
        <p:nvSpPr>
          <p:cNvPr id="3" name="Text Placeholder 2"/>
          <p:cNvSpPr>
            <a:spLocks noGrp="1"/>
          </p:cNvSpPr>
          <p:nvPr>
            <p:ph type="body" sz="quarter" idx="11"/>
          </p:nvPr>
        </p:nvSpPr>
        <p:spPr>
          <a:xfrm>
            <a:off x="4305300" y="3328745"/>
            <a:ext cx="3581400" cy="757130"/>
          </a:xfrm>
        </p:spPr>
        <p:txBody>
          <a:bodyPr/>
          <a:lstStyle/>
          <a:p>
            <a:r>
              <a:rPr lang="zh-CN" altLang="en-US" dirty="0" smtClean="0"/>
              <a:t>灾难恢复</a:t>
            </a:r>
            <a:endParaRPr lang="zh-CN" altLang="en-US" dirty="0"/>
          </a:p>
        </p:txBody>
      </p:sp>
    </p:spTree>
    <p:extLst>
      <p:ext uri="{BB962C8B-B14F-4D97-AF65-F5344CB8AC3E}">
        <p14:creationId xmlns:p14="http://schemas.microsoft.com/office/powerpoint/2010/main" val="3658351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2800" y="713218"/>
            <a:ext cx="3599544" cy="590931"/>
          </a:xfrm>
        </p:spPr>
        <p:txBody>
          <a:bodyPr/>
          <a:lstStyle/>
          <a:p>
            <a:r>
              <a:rPr lang="zh-CN" altLang="en-US" dirty="0" smtClean="0"/>
              <a:t>备份介绍</a:t>
            </a:r>
            <a:endParaRPr lang="zh-CN" altLang="en-US" dirty="0"/>
          </a:p>
        </p:txBody>
      </p:sp>
      <p:grpSp>
        <p:nvGrpSpPr>
          <p:cNvPr id="10" name="组合 50"/>
          <p:cNvGrpSpPr/>
          <p:nvPr/>
        </p:nvGrpSpPr>
        <p:grpSpPr>
          <a:xfrm>
            <a:off x="1134863" y="2265897"/>
            <a:ext cx="632621" cy="665600"/>
            <a:chOff x="6523038" y="1993900"/>
            <a:chExt cx="1339850" cy="1409700"/>
          </a:xfrm>
          <a:solidFill>
            <a:schemeClr val="tx1"/>
          </a:solidFill>
        </p:grpSpPr>
        <p:sp>
          <p:nvSpPr>
            <p:cNvPr id="11" name="Freeform 31"/>
            <p:cNvSpPr>
              <a:spLocks/>
            </p:cNvSpPr>
            <p:nvPr/>
          </p:nvSpPr>
          <p:spPr bwMode="auto">
            <a:xfrm>
              <a:off x="7031038" y="2005013"/>
              <a:ext cx="325438" cy="163512"/>
            </a:xfrm>
            <a:custGeom>
              <a:avLst/>
              <a:gdLst>
                <a:gd name="T0" fmla="*/ 132 w 177"/>
                <a:gd name="T1" fmla="*/ 88 h 88"/>
                <a:gd name="T2" fmla="*/ 132 w 177"/>
                <a:gd name="T3" fmla="*/ 88 h 88"/>
                <a:gd name="T4" fmla="*/ 177 w 177"/>
                <a:gd name="T5" fmla="*/ 0 h 88"/>
                <a:gd name="T6" fmla="*/ 0 w 177"/>
                <a:gd name="T7" fmla="*/ 0 h 88"/>
                <a:gd name="T8" fmla="*/ 44 w 177"/>
                <a:gd name="T9" fmla="*/ 88 h 88"/>
                <a:gd name="T10" fmla="*/ 132 w 177"/>
                <a:gd name="T11" fmla="*/ 88 h 88"/>
              </a:gdLst>
              <a:ahLst/>
              <a:cxnLst>
                <a:cxn ang="0">
                  <a:pos x="T0" y="T1"/>
                </a:cxn>
                <a:cxn ang="0">
                  <a:pos x="T2" y="T3"/>
                </a:cxn>
                <a:cxn ang="0">
                  <a:pos x="T4" y="T5"/>
                </a:cxn>
                <a:cxn ang="0">
                  <a:pos x="T6" y="T7"/>
                </a:cxn>
                <a:cxn ang="0">
                  <a:pos x="T8" y="T9"/>
                </a:cxn>
                <a:cxn ang="0">
                  <a:pos x="T10" y="T11"/>
                </a:cxn>
              </a:cxnLst>
              <a:rect l="0" t="0" r="r" b="b"/>
              <a:pathLst>
                <a:path w="177" h="88">
                  <a:moveTo>
                    <a:pt x="132" y="88"/>
                  </a:moveTo>
                  <a:lnTo>
                    <a:pt x="132" y="88"/>
                  </a:lnTo>
                  <a:lnTo>
                    <a:pt x="177" y="0"/>
                  </a:lnTo>
                  <a:lnTo>
                    <a:pt x="0" y="0"/>
                  </a:lnTo>
                  <a:lnTo>
                    <a:pt x="44" y="88"/>
                  </a:lnTo>
                  <a:lnTo>
                    <a:pt x="132"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32"/>
            <p:cNvSpPr>
              <a:spLocks/>
            </p:cNvSpPr>
            <p:nvPr/>
          </p:nvSpPr>
          <p:spPr bwMode="auto">
            <a:xfrm>
              <a:off x="7092950" y="2205038"/>
              <a:ext cx="207963" cy="1127125"/>
            </a:xfrm>
            <a:custGeom>
              <a:avLst/>
              <a:gdLst>
                <a:gd name="T0" fmla="*/ 0 w 113"/>
                <a:gd name="T1" fmla="*/ 367 h 611"/>
                <a:gd name="T2" fmla="*/ 0 w 113"/>
                <a:gd name="T3" fmla="*/ 367 h 611"/>
                <a:gd name="T4" fmla="*/ 54 w 113"/>
                <a:gd name="T5" fmla="*/ 611 h 611"/>
                <a:gd name="T6" fmla="*/ 113 w 113"/>
                <a:gd name="T7" fmla="*/ 369 h 611"/>
                <a:gd name="T8" fmla="*/ 98 w 113"/>
                <a:gd name="T9" fmla="*/ 0 h 611"/>
                <a:gd name="T10" fmla="*/ 10 w 113"/>
                <a:gd name="T11" fmla="*/ 0 h 611"/>
                <a:gd name="T12" fmla="*/ 0 w 113"/>
                <a:gd name="T13" fmla="*/ 367 h 611"/>
              </a:gdLst>
              <a:ahLst/>
              <a:cxnLst>
                <a:cxn ang="0">
                  <a:pos x="T0" y="T1"/>
                </a:cxn>
                <a:cxn ang="0">
                  <a:pos x="T2" y="T3"/>
                </a:cxn>
                <a:cxn ang="0">
                  <a:pos x="T4" y="T5"/>
                </a:cxn>
                <a:cxn ang="0">
                  <a:pos x="T6" y="T7"/>
                </a:cxn>
                <a:cxn ang="0">
                  <a:pos x="T8" y="T9"/>
                </a:cxn>
                <a:cxn ang="0">
                  <a:pos x="T10" y="T11"/>
                </a:cxn>
                <a:cxn ang="0">
                  <a:pos x="T12" y="T13"/>
                </a:cxn>
              </a:cxnLst>
              <a:rect l="0" t="0" r="r" b="b"/>
              <a:pathLst>
                <a:path w="113" h="611">
                  <a:moveTo>
                    <a:pt x="0" y="367"/>
                  </a:moveTo>
                  <a:lnTo>
                    <a:pt x="0" y="367"/>
                  </a:lnTo>
                  <a:cubicBezTo>
                    <a:pt x="19" y="429"/>
                    <a:pt x="54" y="611"/>
                    <a:pt x="54" y="611"/>
                  </a:cubicBezTo>
                  <a:cubicBezTo>
                    <a:pt x="54" y="611"/>
                    <a:pt x="95" y="431"/>
                    <a:pt x="113" y="369"/>
                  </a:cubicBezTo>
                  <a:lnTo>
                    <a:pt x="98" y="0"/>
                  </a:lnTo>
                  <a:lnTo>
                    <a:pt x="10" y="0"/>
                  </a:lnTo>
                  <a:lnTo>
                    <a:pt x="0" y="3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33"/>
            <p:cNvSpPr>
              <a:spLocks/>
            </p:cNvSpPr>
            <p:nvPr/>
          </p:nvSpPr>
          <p:spPr bwMode="auto">
            <a:xfrm>
              <a:off x="6523038" y="1993900"/>
              <a:ext cx="669925" cy="1409700"/>
            </a:xfrm>
            <a:custGeom>
              <a:avLst/>
              <a:gdLst>
                <a:gd name="T0" fmla="*/ 243 w 364"/>
                <a:gd name="T1" fmla="*/ 0 h 764"/>
                <a:gd name="T2" fmla="*/ 243 w 364"/>
                <a:gd name="T3" fmla="*/ 0 h 764"/>
                <a:gd name="T4" fmla="*/ 134 w 364"/>
                <a:gd name="T5" fmla="*/ 79 h 764"/>
                <a:gd name="T6" fmla="*/ 0 w 364"/>
                <a:gd name="T7" fmla="*/ 49 h 764"/>
                <a:gd name="T8" fmla="*/ 299 w 364"/>
                <a:gd name="T9" fmla="*/ 687 h 764"/>
                <a:gd name="T10" fmla="*/ 364 w 364"/>
                <a:gd name="T11" fmla="*/ 764 h 764"/>
                <a:gd name="T12" fmla="*/ 305 w 364"/>
                <a:gd name="T13" fmla="*/ 562 h 764"/>
                <a:gd name="T14" fmla="*/ 243 w 364"/>
                <a:gd name="T15" fmla="*/ 0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43" y="0"/>
                  </a:moveTo>
                  <a:lnTo>
                    <a:pt x="243" y="0"/>
                  </a:lnTo>
                  <a:lnTo>
                    <a:pt x="134" y="79"/>
                  </a:lnTo>
                  <a:lnTo>
                    <a:pt x="0" y="49"/>
                  </a:lnTo>
                  <a:cubicBezTo>
                    <a:pt x="129" y="412"/>
                    <a:pt x="235" y="597"/>
                    <a:pt x="299" y="687"/>
                  </a:cubicBezTo>
                  <a:cubicBezTo>
                    <a:pt x="340" y="746"/>
                    <a:pt x="364" y="764"/>
                    <a:pt x="364" y="764"/>
                  </a:cubicBezTo>
                  <a:cubicBezTo>
                    <a:pt x="340" y="707"/>
                    <a:pt x="320" y="637"/>
                    <a:pt x="305" y="562"/>
                  </a:cubicBezTo>
                  <a:cubicBezTo>
                    <a:pt x="251" y="307"/>
                    <a:pt x="243" y="0"/>
                    <a:pt x="24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34"/>
            <p:cNvSpPr>
              <a:spLocks/>
            </p:cNvSpPr>
            <p:nvPr/>
          </p:nvSpPr>
          <p:spPr bwMode="auto">
            <a:xfrm>
              <a:off x="7192963" y="1993900"/>
              <a:ext cx="669925" cy="1409700"/>
            </a:xfrm>
            <a:custGeom>
              <a:avLst/>
              <a:gdLst>
                <a:gd name="T0" fmla="*/ 230 w 364"/>
                <a:gd name="T1" fmla="*/ 79 h 764"/>
                <a:gd name="T2" fmla="*/ 230 w 364"/>
                <a:gd name="T3" fmla="*/ 79 h 764"/>
                <a:gd name="T4" fmla="*/ 121 w 364"/>
                <a:gd name="T5" fmla="*/ 0 h 764"/>
                <a:gd name="T6" fmla="*/ 59 w 364"/>
                <a:gd name="T7" fmla="*/ 562 h 764"/>
                <a:gd name="T8" fmla="*/ 0 w 364"/>
                <a:gd name="T9" fmla="*/ 764 h 764"/>
                <a:gd name="T10" fmla="*/ 66 w 364"/>
                <a:gd name="T11" fmla="*/ 687 h 764"/>
                <a:gd name="T12" fmla="*/ 364 w 364"/>
                <a:gd name="T13" fmla="*/ 48 h 764"/>
                <a:gd name="T14" fmla="*/ 230 w 364"/>
                <a:gd name="T15" fmla="*/ 79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30" y="79"/>
                  </a:moveTo>
                  <a:lnTo>
                    <a:pt x="230" y="79"/>
                  </a:lnTo>
                  <a:lnTo>
                    <a:pt x="121" y="0"/>
                  </a:lnTo>
                  <a:cubicBezTo>
                    <a:pt x="121" y="0"/>
                    <a:pt x="113" y="306"/>
                    <a:pt x="59" y="562"/>
                  </a:cubicBezTo>
                  <a:cubicBezTo>
                    <a:pt x="44" y="637"/>
                    <a:pt x="24" y="707"/>
                    <a:pt x="0" y="764"/>
                  </a:cubicBezTo>
                  <a:cubicBezTo>
                    <a:pt x="0" y="764"/>
                    <a:pt x="24" y="746"/>
                    <a:pt x="66" y="687"/>
                  </a:cubicBezTo>
                  <a:cubicBezTo>
                    <a:pt x="129" y="597"/>
                    <a:pt x="236" y="411"/>
                    <a:pt x="364" y="48"/>
                  </a:cubicBezTo>
                  <a:lnTo>
                    <a:pt x="230"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15" name="矩形 3"/>
          <p:cNvSpPr/>
          <p:nvPr/>
        </p:nvSpPr>
        <p:spPr>
          <a:xfrm>
            <a:off x="1040075" y="3257183"/>
            <a:ext cx="2866166" cy="752514"/>
          </a:xfrm>
          <a:prstGeom prst="rect">
            <a:avLst/>
          </a:prstGeom>
        </p:spPr>
        <p:txBody>
          <a:bodyPr wrap="square">
            <a:spAutoFit/>
          </a:bodyPr>
          <a:lstStyle/>
          <a:p>
            <a:pPr lvl="0">
              <a:lnSpc>
                <a:spcPct val="130000"/>
              </a:lnSpc>
            </a:pPr>
            <a:r>
              <a:rPr lang="zh-CN" altLang="en-US" sz="1100" dirty="0" smtClean="0">
                <a:solidFill>
                  <a:schemeClr val="tx1">
                    <a:lumMod val="75000"/>
                    <a:lumOff val="25000"/>
                  </a:schemeClr>
                </a:solidFill>
                <a:latin typeface="+mn-ea"/>
              </a:rPr>
              <a:t>通过导出</a:t>
            </a:r>
            <a:r>
              <a:rPr lang="en-US" altLang="zh-CN" sz="1100" dirty="0" smtClean="0">
                <a:solidFill>
                  <a:schemeClr val="tx1">
                    <a:lumMod val="75000"/>
                    <a:lumOff val="25000"/>
                  </a:schemeClr>
                </a:solidFill>
                <a:latin typeface="+mn-ea"/>
              </a:rPr>
              <a:t>SQL</a:t>
            </a:r>
            <a:r>
              <a:rPr lang="zh-CN" altLang="en-US" sz="1100" dirty="0" smtClean="0">
                <a:solidFill>
                  <a:schemeClr val="tx1">
                    <a:lumMod val="75000"/>
                    <a:lumOff val="25000"/>
                  </a:schemeClr>
                </a:solidFill>
                <a:latin typeface="+mn-ea"/>
              </a:rPr>
              <a:t>语句的方式，进行数据库的备份。可以适应各种存储引擎，移植性好，恢复很慢。</a:t>
            </a:r>
            <a:endParaRPr lang="zh-CN" altLang="en-US" sz="1100" dirty="0">
              <a:solidFill>
                <a:schemeClr val="tx1">
                  <a:lumMod val="75000"/>
                  <a:lumOff val="25000"/>
                </a:schemeClr>
              </a:solidFill>
              <a:latin typeface="+mn-ea"/>
            </a:endParaRPr>
          </a:p>
        </p:txBody>
      </p:sp>
      <p:sp>
        <p:nvSpPr>
          <p:cNvPr id="16" name="矩形 4"/>
          <p:cNvSpPr/>
          <p:nvPr/>
        </p:nvSpPr>
        <p:spPr>
          <a:xfrm>
            <a:off x="1040075" y="2897767"/>
            <a:ext cx="1107996" cy="416461"/>
          </a:xfrm>
          <a:prstGeom prst="rect">
            <a:avLst/>
          </a:prstGeom>
        </p:spPr>
        <p:txBody>
          <a:bodyPr wrap="none">
            <a:spAutoFit/>
          </a:bodyPr>
          <a:lstStyle/>
          <a:p>
            <a:pPr defTabSz="1219170">
              <a:lnSpc>
                <a:spcPct val="130000"/>
              </a:lnSpc>
              <a:defRPr/>
            </a:pPr>
            <a:r>
              <a:rPr lang="zh-CN" altLang="en-US" b="1" kern="0" dirty="0" smtClean="0"/>
              <a:t>逻辑备份</a:t>
            </a:r>
            <a:endParaRPr lang="en-US" altLang="zh-CN" b="1" kern="0" dirty="0"/>
          </a:p>
        </p:txBody>
      </p:sp>
      <p:grpSp>
        <p:nvGrpSpPr>
          <p:cNvPr id="17" name="组合 50"/>
          <p:cNvGrpSpPr/>
          <p:nvPr/>
        </p:nvGrpSpPr>
        <p:grpSpPr>
          <a:xfrm>
            <a:off x="4455579" y="2265897"/>
            <a:ext cx="632621" cy="665600"/>
            <a:chOff x="6523038" y="1993900"/>
            <a:chExt cx="1339850" cy="1409700"/>
          </a:xfrm>
          <a:solidFill>
            <a:schemeClr val="tx1"/>
          </a:solidFill>
        </p:grpSpPr>
        <p:sp>
          <p:nvSpPr>
            <p:cNvPr id="18" name="Freeform 31"/>
            <p:cNvSpPr>
              <a:spLocks/>
            </p:cNvSpPr>
            <p:nvPr/>
          </p:nvSpPr>
          <p:spPr bwMode="auto">
            <a:xfrm>
              <a:off x="7031038" y="2005013"/>
              <a:ext cx="325438" cy="163512"/>
            </a:xfrm>
            <a:custGeom>
              <a:avLst/>
              <a:gdLst>
                <a:gd name="T0" fmla="*/ 132 w 177"/>
                <a:gd name="T1" fmla="*/ 88 h 88"/>
                <a:gd name="T2" fmla="*/ 132 w 177"/>
                <a:gd name="T3" fmla="*/ 88 h 88"/>
                <a:gd name="T4" fmla="*/ 177 w 177"/>
                <a:gd name="T5" fmla="*/ 0 h 88"/>
                <a:gd name="T6" fmla="*/ 0 w 177"/>
                <a:gd name="T7" fmla="*/ 0 h 88"/>
                <a:gd name="T8" fmla="*/ 44 w 177"/>
                <a:gd name="T9" fmla="*/ 88 h 88"/>
                <a:gd name="T10" fmla="*/ 132 w 177"/>
                <a:gd name="T11" fmla="*/ 88 h 88"/>
              </a:gdLst>
              <a:ahLst/>
              <a:cxnLst>
                <a:cxn ang="0">
                  <a:pos x="T0" y="T1"/>
                </a:cxn>
                <a:cxn ang="0">
                  <a:pos x="T2" y="T3"/>
                </a:cxn>
                <a:cxn ang="0">
                  <a:pos x="T4" y="T5"/>
                </a:cxn>
                <a:cxn ang="0">
                  <a:pos x="T6" y="T7"/>
                </a:cxn>
                <a:cxn ang="0">
                  <a:pos x="T8" y="T9"/>
                </a:cxn>
                <a:cxn ang="0">
                  <a:pos x="T10" y="T11"/>
                </a:cxn>
              </a:cxnLst>
              <a:rect l="0" t="0" r="r" b="b"/>
              <a:pathLst>
                <a:path w="177" h="88">
                  <a:moveTo>
                    <a:pt x="132" y="88"/>
                  </a:moveTo>
                  <a:lnTo>
                    <a:pt x="132" y="88"/>
                  </a:lnTo>
                  <a:lnTo>
                    <a:pt x="177" y="0"/>
                  </a:lnTo>
                  <a:lnTo>
                    <a:pt x="0" y="0"/>
                  </a:lnTo>
                  <a:lnTo>
                    <a:pt x="44" y="88"/>
                  </a:lnTo>
                  <a:lnTo>
                    <a:pt x="132"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32"/>
            <p:cNvSpPr>
              <a:spLocks/>
            </p:cNvSpPr>
            <p:nvPr/>
          </p:nvSpPr>
          <p:spPr bwMode="auto">
            <a:xfrm>
              <a:off x="7092950" y="2205038"/>
              <a:ext cx="207963" cy="1127125"/>
            </a:xfrm>
            <a:custGeom>
              <a:avLst/>
              <a:gdLst>
                <a:gd name="T0" fmla="*/ 0 w 113"/>
                <a:gd name="T1" fmla="*/ 367 h 611"/>
                <a:gd name="T2" fmla="*/ 0 w 113"/>
                <a:gd name="T3" fmla="*/ 367 h 611"/>
                <a:gd name="T4" fmla="*/ 54 w 113"/>
                <a:gd name="T5" fmla="*/ 611 h 611"/>
                <a:gd name="T6" fmla="*/ 113 w 113"/>
                <a:gd name="T7" fmla="*/ 369 h 611"/>
                <a:gd name="T8" fmla="*/ 98 w 113"/>
                <a:gd name="T9" fmla="*/ 0 h 611"/>
                <a:gd name="T10" fmla="*/ 10 w 113"/>
                <a:gd name="T11" fmla="*/ 0 h 611"/>
                <a:gd name="T12" fmla="*/ 0 w 113"/>
                <a:gd name="T13" fmla="*/ 367 h 611"/>
              </a:gdLst>
              <a:ahLst/>
              <a:cxnLst>
                <a:cxn ang="0">
                  <a:pos x="T0" y="T1"/>
                </a:cxn>
                <a:cxn ang="0">
                  <a:pos x="T2" y="T3"/>
                </a:cxn>
                <a:cxn ang="0">
                  <a:pos x="T4" y="T5"/>
                </a:cxn>
                <a:cxn ang="0">
                  <a:pos x="T6" y="T7"/>
                </a:cxn>
                <a:cxn ang="0">
                  <a:pos x="T8" y="T9"/>
                </a:cxn>
                <a:cxn ang="0">
                  <a:pos x="T10" y="T11"/>
                </a:cxn>
                <a:cxn ang="0">
                  <a:pos x="T12" y="T13"/>
                </a:cxn>
              </a:cxnLst>
              <a:rect l="0" t="0" r="r" b="b"/>
              <a:pathLst>
                <a:path w="113" h="611">
                  <a:moveTo>
                    <a:pt x="0" y="367"/>
                  </a:moveTo>
                  <a:lnTo>
                    <a:pt x="0" y="367"/>
                  </a:lnTo>
                  <a:cubicBezTo>
                    <a:pt x="19" y="429"/>
                    <a:pt x="54" y="611"/>
                    <a:pt x="54" y="611"/>
                  </a:cubicBezTo>
                  <a:cubicBezTo>
                    <a:pt x="54" y="611"/>
                    <a:pt x="95" y="431"/>
                    <a:pt x="113" y="369"/>
                  </a:cubicBezTo>
                  <a:lnTo>
                    <a:pt x="98" y="0"/>
                  </a:lnTo>
                  <a:lnTo>
                    <a:pt x="10" y="0"/>
                  </a:lnTo>
                  <a:lnTo>
                    <a:pt x="0" y="3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 name="Freeform 33"/>
            <p:cNvSpPr>
              <a:spLocks/>
            </p:cNvSpPr>
            <p:nvPr/>
          </p:nvSpPr>
          <p:spPr bwMode="auto">
            <a:xfrm>
              <a:off x="6523038" y="1993900"/>
              <a:ext cx="669925" cy="1409700"/>
            </a:xfrm>
            <a:custGeom>
              <a:avLst/>
              <a:gdLst>
                <a:gd name="T0" fmla="*/ 243 w 364"/>
                <a:gd name="T1" fmla="*/ 0 h 764"/>
                <a:gd name="T2" fmla="*/ 243 w 364"/>
                <a:gd name="T3" fmla="*/ 0 h 764"/>
                <a:gd name="T4" fmla="*/ 134 w 364"/>
                <a:gd name="T5" fmla="*/ 79 h 764"/>
                <a:gd name="T6" fmla="*/ 0 w 364"/>
                <a:gd name="T7" fmla="*/ 49 h 764"/>
                <a:gd name="T8" fmla="*/ 299 w 364"/>
                <a:gd name="T9" fmla="*/ 687 h 764"/>
                <a:gd name="T10" fmla="*/ 364 w 364"/>
                <a:gd name="T11" fmla="*/ 764 h 764"/>
                <a:gd name="T12" fmla="*/ 305 w 364"/>
                <a:gd name="T13" fmla="*/ 562 h 764"/>
                <a:gd name="T14" fmla="*/ 243 w 364"/>
                <a:gd name="T15" fmla="*/ 0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43" y="0"/>
                  </a:moveTo>
                  <a:lnTo>
                    <a:pt x="243" y="0"/>
                  </a:lnTo>
                  <a:lnTo>
                    <a:pt x="134" y="79"/>
                  </a:lnTo>
                  <a:lnTo>
                    <a:pt x="0" y="49"/>
                  </a:lnTo>
                  <a:cubicBezTo>
                    <a:pt x="129" y="412"/>
                    <a:pt x="235" y="597"/>
                    <a:pt x="299" y="687"/>
                  </a:cubicBezTo>
                  <a:cubicBezTo>
                    <a:pt x="340" y="746"/>
                    <a:pt x="364" y="764"/>
                    <a:pt x="364" y="764"/>
                  </a:cubicBezTo>
                  <a:cubicBezTo>
                    <a:pt x="340" y="707"/>
                    <a:pt x="320" y="637"/>
                    <a:pt x="305" y="562"/>
                  </a:cubicBezTo>
                  <a:cubicBezTo>
                    <a:pt x="251" y="307"/>
                    <a:pt x="243" y="0"/>
                    <a:pt x="24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34"/>
            <p:cNvSpPr>
              <a:spLocks/>
            </p:cNvSpPr>
            <p:nvPr/>
          </p:nvSpPr>
          <p:spPr bwMode="auto">
            <a:xfrm>
              <a:off x="7192963" y="1993900"/>
              <a:ext cx="669925" cy="1409700"/>
            </a:xfrm>
            <a:custGeom>
              <a:avLst/>
              <a:gdLst>
                <a:gd name="T0" fmla="*/ 230 w 364"/>
                <a:gd name="T1" fmla="*/ 79 h 764"/>
                <a:gd name="T2" fmla="*/ 230 w 364"/>
                <a:gd name="T3" fmla="*/ 79 h 764"/>
                <a:gd name="T4" fmla="*/ 121 w 364"/>
                <a:gd name="T5" fmla="*/ 0 h 764"/>
                <a:gd name="T6" fmla="*/ 59 w 364"/>
                <a:gd name="T7" fmla="*/ 562 h 764"/>
                <a:gd name="T8" fmla="*/ 0 w 364"/>
                <a:gd name="T9" fmla="*/ 764 h 764"/>
                <a:gd name="T10" fmla="*/ 66 w 364"/>
                <a:gd name="T11" fmla="*/ 687 h 764"/>
                <a:gd name="T12" fmla="*/ 364 w 364"/>
                <a:gd name="T13" fmla="*/ 48 h 764"/>
                <a:gd name="T14" fmla="*/ 230 w 364"/>
                <a:gd name="T15" fmla="*/ 79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30" y="79"/>
                  </a:moveTo>
                  <a:lnTo>
                    <a:pt x="230" y="79"/>
                  </a:lnTo>
                  <a:lnTo>
                    <a:pt x="121" y="0"/>
                  </a:lnTo>
                  <a:cubicBezTo>
                    <a:pt x="121" y="0"/>
                    <a:pt x="113" y="306"/>
                    <a:pt x="59" y="562"/>
                  </a:cubicBezTo>
                  <a:cubicBezTo>
                    <a:pt x="44" y="637"/>
                    <a:pt x="24" y="707"/>
                    <a:pt x="0" y="764"/>
                  </a:cubicBezTo>
                  <a:cubicBezTo>
                    <a:pt x="0" y="764"/>
                    <a:pt x="24" y="746"/>
                    <a:pt x="66" y="687"/>
                  </a:cubicBezTo>
                  <a:cubicBezTo>
                    <a:pt x="129" y="597"/>
                    <a:pt x="236" y="411"/>
                    <a:pt x="364" y="48"/>
                  </a:cubicBezTo>
                  <a:lnTo>
                    <a:pt x="230"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2" name="矩形 3"/>
          <p:cNvSpPr/>
          <p:nvPr/>
        </p:nvSpPr>
        <p:spPr>
          <a:xfrm>
            <a:off x="4360791" y="3257183"/>
            <a:ext cx="2866166" cy="532453"/>
          </a:xfrm>
          <a:prstGeom prst="rect">
            <a:avLst/>
          </a:prstGeom>
        </p:spPr>
        <p:txBody>
          <a:bodyPr wrap="square">
            <a:spAutoFit/>
          </a:bodyPr>
          <a:lstStyle/>
          <a:p>
            <a:pPr lvl="0">
              <a:lnSpc>
                <a:spcPct val="130000"/>
              </a:lnSpc>
            </a:pPr>
            <a:r>
              <a:rPr lang="zh-CN" altLang="en-US" sz="1100" dirty="0" smtClean="0">
                <a:solidFill>
                  <a:schemeClr val="tx1">
                    <a:lumMod val="75000"/>
                    <a:lumOff val="25000"/>
                  </a:schemeClr>
                </a:solidFill>
                <a:latin typeface="+mn-ea"/>
              </a:rPr>
              <a:t>通过完整复制数据库数据文件进行备份，原始文件较大，恢复速度快。</a:t>
            </a:r>
            <a:endParaRPr lang="zh-CN" altLang="en-US" sz="1100" dirty="0">
              <a:solidFill>
                <a:schemeClr val="tx1">
                  <a:lumMod val="75000"/>
                  <a:lumOff val="25000"/>
                </a:schemeClr>
              </a:solidFill>
              <a:latin typeface="+mn-ea"/>
            </a:endParaRPr>
          </a:p>
        </p:txBody>
      </p:sp>
      <p:sp>
        <p:nvSpPr>
          <p:cNvPr id="23" name="矩形 4"/>
          <p:cNvSpPr/>
          <p:nvPr/>
        </p:nvSpPr>
        <p:spPr>
          <a:xfrm>
            <a:off x="4360791" y="2897767"/>
            <a:ext cx="1107996" cy="416461"/>
          </a:xfrm>
          <a:prstGeom prst="rect">
            <a:avLst/>
          </a:prstGeom>
        </p:spPr>
        <p:txBody>
          <a:bodyPr wrap="none">
            <a:spAutoFit/>
          </a:bodyPr>
          <a:lstStyle/>
          <a:p>
            <a:pPr defTabSz="1219170">
              <a:lnSpc>
                <a:spcPct val="130000"/>
              </a:lnSpc>
              <a:defRPr/>
            </a:pPr>
            <a:r>
              <a:rPr lang="zh-CN" altLang="en-US" b="1" kern="0" dirty="0" smtClean="0"/>
              <a:t>物理备份</a:t>
            </a:r>
            <a:endParaRPr lang="en-US" altLang="zh-CN" b="1" kern="0" dirty="0"/>
          </a:p>
        </p:txBody>
      </p:sp>
      <p:grpSp>
        <p:nvGrpSpPr>
          <p:cNvPr id="24" name="组合 50"/>
          <p:cNvGrpSpPr/>
          <p:nvPr/>
        </p:nvGrpSpPr>
        <p:grpSpPr>
          <a:xfrm>
            <a:off x="7776295" y="2265897"/>
            <a:ext cx="632621" cy="665600"/>
            <a:chOff x="6523038" y="1993900"/>
            <a:chExt cx="1339850" cy="1409700"/>
          </a:xfrm>
          <a:solidFill>
            <a:schemeClr val="tx1"/>
          </a:solidFill>
        </p:grpSpPr>
        <p:sp>
          <p:nvSpPr>
            <p:cNvPr id="25" name="Freeform 31"/>
            <p:cNvSpPr>
              <a:spLocks/>
            </p:cNvSpPr>
            <p:nvPr/>
          </p:nvSpPr>
          <p:spPr bwMode="auto">
            <a:xfrm>
              <a:off x="7031038" y="2005013"/>
              <a:ext cx="325438" cy="163512"/>
            </a:xfrm>
            <a:custGeom>
              <a:avLst/>
              <a:gdLst>
                <a:gd name="T0" fmla="*/ 132 w 177"/>
                <a:gd name="T1" fmla="*/ 88 h 88"/>
                <a:gd name="T2" fmla="*/ 132 w 177"/>
                <a:gd name="T3" fmla="*/ 88 h 88"/>
                <a:gd name="T4" fmla="*/ 177 w 177"/>
                <a:gd name="T5" fmla="*/ 0 h 88"/>
                <a:gd name="T6" fmla="*/ 0 w 177"/>
                <a:gd name="T7" fmla="*/ 0 h 88"/>
                <a:gd name="T8" fmla="*/ 44 w 177"/>
                <a:gd name="T9" fmla="*/ 88 h 88"/>
                <a:gd name="T10" fmla="*/ 132 w 177"/>
                <a:gd name="T11" fmla="*/ 88 h 88"/>
              </a:gdLst>
              <a:ahLst/>
              <a:cxnLst>
                <a:cxn ang="0">
                  <a:pos x="T0" y="T1"/>
                </a:cxn>
                <a:cxn ang="0">
                  <a:pos x="T2" y="T3"/>
                </a:cxn>
                <a:cxn ang="0">
                  <a:pos x="T4" y="T5"/>
                </a:cxn>
                <a:cxn ang="0">
                  <a:pos x="T6" y="T7"/>
                </a:cxn>
                <a:cxn ang="0">
                  <a:pos x="T8" y="T9"/>
                </a:cxn>
                <a:cxn ang="0">
                  <a:pos x="T10" y="T11"/>
                </a:cxn>
              </a:cxnLst>
              <a:rect l="0" t="0" r="r" b="b"/>
              <a:pathLst>
                <a:path w="177" h="88">
                  <a:moveTo>
                    <a:pt x="132" y="88"/>
                  </a:moveTo>
                  <a:lnTo>
                    <a:pt x="132" y="88"/>
                  </a:lnTo>
                  <a:lnTo>
                    <a:pt x="177" y="0"/>
                  </a:lnTo>
                  <a:lnTo>
                    <a:pt x="0" y="0"/>
                  </a:lnTo>
                  <a:lnTo>
                    <a:pt x="44" y="88"/>
                  </a:lnTo>
                  <a:lnTo>
                    <a:pt x="132"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32"/>
            <p:cNvSpPr>
              <a:spLocks/>
            </p:cNvSpPr>
            <p:nvPr/>
          </p:nvSpPr>
          <p:spPr bwMode="auto">
            <a:xfrm>
              <a:off x="7092950" y="2205038"/>
              <a:ext cx="207963" cy="1127125"/>
            </a:xfrm>
            <a:custGeom>
              <a:avLst/>
              <a:gdLst>
                <a:gd name="T0" fmla="*/ 0 w 113"/>
                <a:gd name="T1" fmla="*/ 367 h 611"/>
                <a:gd name="T2" fmla="*/ 0 w 113"/>
                <a:gd name="T3" fmla="*/ 367 h 611"/>
                <a:gd name="T4" fmla="*/ 54 w 113"/>
                <a:gd name="T5" fmla="*/ 611 h 611"/>
                <a:gd name="T6" fmla="*/ 113 w 113"/>
                <a:gd name="T7" fmla="*/ 369 h 611"/>
                <a:gd name="T8" fmla="*/ 98 w 113"/>
                <a:gd name="T9" fmla="*/ 0 h 611"/>
                <a:gd name="T10" fmla="*/ 10 w 113"/>
                <a:gd name="T11" fmla="*/ 0 h 611"/>
                <a:gd name="T12" fmla="*/ 0 w 113"/>
                <a:gd name="T13" fmla="*/ 367 h 611"/>
              </a:gdLst>
              <a:ahLst/>
              <a:cxnLst>
                <a:cxn ang="0">
                  <a:pos x="T0" y="T1"/>
                </a:cxn>
                <a:cxn ang="0">
                  <a:pos x="T2" y="T3"/>
                </a:cxn>
                <a:cxn ang="0">
                  <a:pos x="T4" y="T5"/>
                </a:cxn>
                <a:cxn ang="0">
                  <a:pos x="T6" y="T7"/>
                </a:cxn>
                <a:cxn ang="0">
                  <a:pos x="T8" y="T9"/>
                </a:cxn>
                <a:cxn ang="0">
                  <a:pos x="T10" y="T11"/>
                </a:cxn>
                <a:cxn ang="0">
                  <a:pos x="T12" y="T13"/>
                </a:cxn>
              </a:cxnLst>
              <a:rect l="0" t="0" r="r" b="b"/>
              <a:pathLst>
                <a:path w="113" h="611">
                  <a:moveTo>
                    <a:pt x="0" y="367"/>
                  </a:moveTo>
                  <a:lnTo>
                    <a:pt x="0" y="367"/>
                  </a:lnTo>
                  <a:cubicBezTo>
                    <a:pt x="19" y="429"/>
                    <a:pt x="54" y="611"/>
                    <a:pt x="54" y="611"/>
                  </a:cubicBezTo>
                  <a:cubicBezTo>
                    <a:pt x="54" y="611"/>
                    <a:pt x="95" y="431"/>
                    <a:pt x="113" y="369"/>
                  </a:cubicBezTo>
                  <a:lnTo>
                    <a:pt x="98" y="0"/>
                  </a:lnTo>
                  <a:lnTo>
                    <a:pt x="10" y="0"/>
                  </a:lnTo>
                  <a:lnTo>
                    <a:pt x="0" y="3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33"/>
            <p:cNvSpPr>
              <a:spLocks/>
            </p:cNvSpPr>
            <p:nvPr/>
          </p:nvSpPr>
          <p:spPr bwMode="auto">
            <a:xfrm>
              <a:off x="6523038" y="1993900"/>
              <a:ext cx="669925" cy="1409700"/>
            </a:xfrm>
            <a:custGeom>
              <a:avLst/>
              <a:gdLst>
                <a:gd name="T0" fmla="*/ 243 w 364"/>
                <a:gd name="T1" fmla="*/ 0 h 764"/>
                <a:gd name="T2" fmla="*/ 243 w 364"/>
                <a:gd name="T3" fmla="*/ 0 h 764"/>
                <a:gd name="T4" fmla="*/ 134 w 364"/>
                <a:gd name="T5" fmla="*/ 79 h 764"/>
                <a:gd name="T6" fmla="*/ 0 w 364"/>
                <a:gd name="T7" fmla="*/ 49 h 764"/>
                <a:gd name="T8" fmla="*/ 299 w 364"/>
                <a:gd name="T9" fmla="*/ 687 h 764"/>
                <a:gd name="T10" fmla="*/ 364 w 364"/>
                <a:gd name="T11" fmla="*/ 764 h 764"/>
                <a:gd name="T12" fmla="*/ 305 w 364"/>
                <a:gd name="T13" fmla="*/ 562 h 764"/>
                <a:gd name="T14" fmla="*/ 243 w 364"/>
                <a:gd name="T15" fmla="*/ 0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43" y="0"/>
                  </a:moveTo>
                  <a:lnTo>
                    <a:pt x="243" y="0"/>
                  </a:lnTo>
                  <a:lnTo>
                    <a:pt x="134" y="79"/>
                  </a:lnTo>
                  <a:lnTo>
                    <a:pt x="0" y="49"/>
                  </a:lnTo>
                  <a:cubicBezTo>
                    <a:pt x="129" y="412"/>
                    <a:pt x="235" y="597"/>
                    <a:pt x="299" y="687"/>
                  </a:cubicBezTo>
                  <a:cubicBezTo>
                    <a:pt x="340" y="746"/>
                    <a:pt x="364" y="764"/>
                    <a:pt x="364" y="764"/>
                  </a:cubicBezTo>
                  <a:cubicBezTo>
                    <a:pt x="340" y="707"/>
                    <a:pt x="320" y="637"/>
                    <a:pt x="305" y="562"/>
                  </a:cubicBezTo>
                  <a:cubicBezTo>
                    <a:pt x="251" y="307"/>
                    <a:pt x="243" y="0"/>
                    <a:pt x="24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34"/>
            <p:cNvSpPr>
              <a:spLocks/>
            </p:cNvSpPr>
            <p:nvPr/>
          </p:nvSpPr>
          <p:spPr bwMode="auto">
            <a:xfrm>
              <a:off x="7192963" y="1993900"/>
              <a:ext cx="669925" cy="1409700"/>
            </a:xfrm>
            <a:custGeom>
              <a:avLst/>
              <a:gdLst>
                <a:gd name="T0" fmla="*/ 230 w 364"/>
                <a:gd name="T1" fmla="*/ 79 h 764"/>
                <a:gd name="T2" fmla="*/ 230 w 364"/>
                <a:gd name="T3" fmla="*/ 79 h 764"/>
                <a:gd name="T4" fmla="*/ 121 w 364"/>
                <a:gd name="T5" fmla="*/ 0 h 764"/>
                <a:gd name="T6" fmla="*/ 59 w 364"/>
                <a:gd name="T7" fmla="*/ 562 h 764"/>
                <a:gd name="T8" fmla="*/ 0 w 364"/>
                <a:gd name="T9" fmla="*/ 764 h 764"/>
                <a:gd name="T10" fmla="*/ 66 w 364"/>
                <a:gd name="T11" fmla="*/ 687 h 764"/>
                <a:gd name="T12" fmla="*/ 364 w 364"/>
                <a:gd name="T13" fmla="*/ 48 h 764"/>
                <a:gd name="T14" fmla="*/ 230 w 364"/>
                <a:gd name="T15" fmla="*/ 79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30" y="79"/>
                  </a:moveTo>
                  <a:lnTo>
                    <a:pt x="230" y="79"/>
                  </a:lnTo>
                  <a:lnTo>
                    <a:pt x="121" y="0"/>
                  </a:lnTo>
                  <a:cubicBezTo>
                    <a:pt x="121" y="0"/>
                    <a:pt x="113" y="306"/>
                    <a:pt x="59" y="562"/>
                  </a:cubicBezTo>
                  <a:cubicBezTo>
                    <a:pt x="44" y="637"/>
                    <a:pt x="24" y="707"/>
                    <a:pt x="0" y="764"/>
                  </a:cubicBezTo>
                  <a:cubicBezTo>
                    <a:pt x="0" y="764"/>
                    <a:pt x="24" y="746"/>
                    <a:pt x="66" y="687"/>
                  </a:cubicBezTo>
                  <a:cubicBezTo>
                    <a:pt x="129" y="597"/>
                    <a:pt x="236" y="411"/>
                    <a:pt x="364" y="48"/>
                  </a:cubicBezTo>
                  <a:lnTo>
                    <a:pt x="230"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9" name="矩形 3"/>
          <p:cNvSpPr/>
          <p:nvPr/>
        </p:nvSpPr>
        <p:spPr>
          <a:xfrm>
            <a:off x="7681507" y="3257183"/>
            <a:ext cx="2866166" cy="752514"/>
          </a:xfrm>
          <a:prstGeom prst="rect">
            <a:avLst/>
          </a:prstGeom>
        </p:spPr>
        <p:txBody>
          <a:bodyPr wrap="square">
            <a:spAutoFit/>
          </a:bodyPr>
          <a:lstStyle/>
          <a:p>
            <a:pPr lvl="0">
              <a:lnSpc>
                <a:spcPct val="130000"/>
              </a:lnSpc>
            </a:pPr>
            <a:r>
              <a:rPr lang="zh-CN" altLang="en-US" sz="1100" dirty="0" smtClean="0">
                <a:solidFill>
                  <a:schemeClr val="tx1">
                    <a:lumMod val="75000"/>
                    <a:lumOff val="25000"/>
                  </a:schemeClr>
                </a:solidFill>
                <a:latin typeface="+mn-ea"/>
              </a:rPr>
              <a:t>通过</a:t>
            </a:r>
            <a:r>
              <a:rPr lang="en-US" altLang="zh-CN" sz="1100" dirty="0" smtClean="0">
                <a:solidFill>
                  <a:schemeClr val="tx1">
                    <a:lumMod val="75000"/>
                    <a:lumOff val="25000"/>
                  </a:schemeClr>
                </a:solidFill>
                <a:latin typeface="+mn-ea"/>
              </a:rPr>
              <a:t>Linux</a:t>
            </a:r>
            <a:r>
              <a:rPr lang="zh-CN" altLang="en-US" sz="1100" dirty="0" smtClean="0">
                <a:solidFill>
                  <a:schemeClr val="tx1">
                    <a:lumMod val="75000"/>
                    <a:lumOff val="25000"/>
                  </a:schemeClr>
                </a:solidFill>
                <a:latin typeface="+mn-ea"/>
              </a:rPr>
              <a:t>中的逻辑卷管理（</a:t>
            </a:r>
            <a:r>
              <a:rPr lang="en-US" altLang="zh-CN" sz="1100" dirty="0" smtClean="0">
                <a:solidFill>
                  <a:schemeClr val="tx1">
                    <a:lumMod val="75000"/>
                    <a:lumOff val="25000"/>
                  </a:schemeClr>
                </a:solidFill>
                <a:latin typeface="+mn-ea"/>
              </a:rPr>
              <a:t>LVM</a:t>
            </a:r>
            <a:r>
              <a:rPr lang="zh-CN" altLang="en-US" sz="1100" dirty="0" smtClean="0">
                <a:solidFill>
                  <a:schemeClr val="tx1">
                    <a:lumMod val="75000"/>
                    <a:lumOff val="25000"/>
                  </a:schemeClr>
                </a:solidFill>
                <a:latin typeface="+mn-ea"/>
              </a:rPr>
              <a:t>）对文件系统进行快照，对数据库的修改会将相应块写时复制，恢复极快，应付风险操作很有用</a:t>
            </a:r>
            <a:endParaRPr lang="zh-CN" altLang="en-US" sz="1100" dirty="0">
              <a:solidFill>
                <a:schemeClr val="tx1">
                  <a:lumMod val="75000"/>
                  <a:lumOff val="25000"/>
                </a:schemeClr>
              </a:solidFill>
              <a:latin typeface="+mn-ea"/>
            </a:endParaRPr>
          </a:p>
        </p:txBody>
      </p:sp>
      <p:sp>
        <p:nvSpPr>
          <p:cNvPr id="30" name="矩形 4"/>
          <p:cNvSpPr/>
          <p:nvPr/>
        </p:nvSpPr>
        <p:spPr>
          <a:xfrm>
            <a:off x="7681507" y="2897767"/>
            <a:ext cx="1107996" cy="416461"/>
          </a:xfrm>
          <a:prstGeom prst="rect">
            <a:avLst/>
          </a:prstGeom>
        </p:spPr>
        <p:txBody>
          <a:bodyPr wrap="none">
            <a:spAutoFit/>
          </a:bodyPr>
          <a:lstStyle/>
          <a:p>
            <a:pPr defTabSz="1219170">
              <a:lnSpc>
                <a:spcPct val="130000"/>
              </a:lnSpc>
              <a:defRPr/>
            </a:pPr>
            <a:r>
              <a:rPr lang="zh-CN" altLang="en-US" b="1" kern="0" dirty="0" smtClean="0"/>
              <a:t>快照备份</a:t>
            </a:r>
            <a:endParaRPr lang="en-US" altLang="zh-CN" b="1" kern="0" dirty="0"/>
          </a:p>
        </p:txBody>
      </p:sp>
      <p:grpSp>
        <p:nvGrpSpPr>
          <p:cNvPr id="31" name="组合 50"/>
          <p:cNvGrpSpPr/>
          <p:nvPr/>
        </p:nvGrpSpPr>
        <p:grpSpPr>
          <a:xfrm>
            <a:off x="1134863" y="4431582"/>
            <a:ext cx="632621" cy="665600"/>
            <a:chOff x="6523038" y="1993900"/>
            <a:chExt cx="1339850" cy="1409700"/>
          </a:xfrm>
          <a:solidFill>
            <a:schemeClr val="tx1"/>
          </a:solidFill>
        </p:grpSpPr>
        <p:sp>
          <p:nvSpPr>
            <p:cNvPr id="32" name="Freeform 31"/>
            <p:cNvSpPr>
              <a:spLocks/>
            </p:cNvSpPr>
            <p:nvPr/>
          </p:nvSpPr>
          <p:spPr bwMode="auto">
            <a:xfrm>
              <a:off x="7031038" y="2005013"/>
              <a:ext cx="325438" cy="163512"/>
            </a:xfrm>
            <a:custGeom>
              <a:avLst/>
              <a:gdLst>
                <a:gd name="T0" fmla="*/ 132 w 177"/>
                <a:gd name="T1" fmla="*/ 88 h 88"/>
                <a:gd name="T2" fmla="*/ 132 w 177"/>
                <a:gd name="T3" fmla="*/ 88 h 88"/>
                <a:gd name="T4" fmla="*/ 177 w 177"/>
                <a:gd name="T5" fmla="*/ 0 h 88"/>
                <a:gd name="T6" fmla="*/ 0 w 177"/>
                <a:gd name="T7" fmla="*/ 0 h 88"/>
                <a:gd name="T8" fmla="*/ 44 w 177"/>
                <a:gd name="T9" fmla="*/ 88 h 88"/>
                <a:gd name="T10" fmla="*/ 132 w 177"/>
                <a:gd name="T11" fmla="*/ 88 h 88"/>
              </a:gdLst>
              <a:ahLst/>
              <a:cxnLst>
                <a:cxn ang="0">
                  <a:pos x="T0" y="T1"/>
                </a:cxn>
                <a:cxn ang="0">
                  <a:pos x="T2" y="T3"/>
                </a:cxn>
                <a:cxn ang="0">
                  <a:pos x="T4" y="T5"/>
                </a:cxn>
                <a:cxn ang="0">
                  <a:pos x="T6" y="T7"/>
                </a:cxn>
                <a:cxn ang="0">
                  <a:pos x="T8" y="T9"/>
                </a:cxn>
                <a:cxn ang="0">
                  <a:pos x="T10" y="T11"/>
                </a:cxn>
              </a:cxnLst>
              <a:rect l="0" t="0" r="r" b="b"/>
              <a:pathLst>
                <a:path w="177" h="88">
                  <a:moveTo>
                    <a:pt x="132" y="88"/>
                  </a:moveTo>
                  <a:lnTo>
                    <a:pt x="132" y="88"/>
                  </a:lnTo>
                  <a:lnTo>
                    <a:pt x="177" y="0"/>
                  </a:lnTo>
                  <a:lnTo>
                    <a:pt x="0" y="0"/>
                  </a:lnTo>
                  <a:lnTo>
                    <a:pt x="44" y="88"/>
                  </a:lnTo>
                  <a:lnTo>
                    <a:pt x="132"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 name="Freeform 32"/>
            <p:cNvSpPr>
              <a:spLocks/>
            </p:cNvSpPr>
            <p:nvPr/>
          </p:nvSpPr>
          <p:spPr bwMode="auto">
            <a:xfrm>
              <a:off x="7092950" y="2205038"/>
              <a:ext cx="207963" cy="1127125"/>
            </a:xfrm>
            <a:custGeom>
              <a:avLst/>
              <a:gdLst>
                <a:gd name="T0" fmla="*/ 0 w 113"/>
                <a:gd name="T1" fmla="*/ 367 h 611"/>
                <a:gd name="T2" fmla="*/ 0 w 113"/>
                <a:gd name="T3" fmla="*/ 367 h 611"/>
                <a:gd name="T4" fmla="*/ 54 w 113"/>
                <a:gd name="T5" fmla="*/ 611 h 611"/>
                <a:gd name="T6" fmla="*/ 113 w 113"/>
                <a:gd name="T7" fmla="*/ 369 h 611"/>
                <a:gd name="T8" fmla="*/ 98 w 113"/>
                <a:gd name="T9" fmla="*/ 0 h 611"/>
                <a:gd name="T10" fmla="*/ 10 w 113"/>
                <a:gd name="T11" fmla="*/ 0 h 611"/>
                <a:gd name="T12" fmla="*/ 0 w 113"/>
                <a:gd name="T13" fmla="*/ 367 h 611"/>
              </a:gdLst>
              <a:ahLst/>
              <a:cxnLst>
                <a:cxn ang="0">
                  <a:pos x="T0" y="T1"/>
                </a:cxn>
                <a:cxn ang="0">
                  <a:pos x="T2" y="T3"/>
                </a:cxn>
                <a:cxn ang="0">
                  <a:pos x="T4" y="T5"/>
                </a:cxn>
                <a:cxn ang="0">
                  <a:pos x="T6" y="T7"/>
                </a:cxn>
                <a:cxn ang="0">
                  <a:pos x="T8" y="T9"/>
                </a:cxn>
                <a:cxn ang="0">
                  <a:pos x="T10" y="T11"/>
                </a:cxn>
                <a:cxn ang="0">
                  <a:pos x="T12" y="T13"/>
                </a:cxn>
              </a:cxnLst>
              <a:rect l="0" t="0" r="r" b="b"/>
              <a:pathLst>
                <a:path w="113" h="611">
                  <a:moveTo>
                    <a:pt x="0" y="367"/>
                  </a:moveTo>
                  <a:lnTo>
                    <a:pt x="0" y="367"/>
                  </a:lnTo>
                  <a:cubicBezTo>
                    <a:pt x="19" y="429"/>
                    <a:pt x="54" y="611"/>
                    <a:pt x="54" y="611"/>
                  </a:cubicBezTo>
                  <a:cubicBezTo>
                    <a:pt x="54" y="611"/>
                    <a:pt x="95" y="431"/>
                    <a:pt x="113" y="369"/>
                  </a:cubicBezTo>
                  <a:lnTo>
                    <a:pt x="98" y="0"/>
                  </a:lnTo>
                  <a:lnTo>
                    <a:pt x="10" y="0"/>
                  </a:lnTo>
                  <a:lnTo>
                    <a:pt x="0" y="3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33"/>
            <p:cNvSpPr>
              <a:spLocks/>
            </p:cNvSpPr>
            <p:nvPr/>
          </p:nvSpPr>
          <p:spPr bwMode="auto">
            <a:xfrm>
              <a:off x="6523038" y="1993900"/>
              <a:ext cx="669925" cy="1409700"/>
            </a:xfrm>
            <a:custGeom>
              <a:avLst/>
              <a:gdLst>
                <a:gd name="T0" fmla="*/ 243 w 364"/>
                <a:gd name="T1" fmla="*/ 0 h 764"/>
                <a:gd name="T2" fmla="*/ 243 w 364"/>
                <a:gd name="T3" fmla="*/ 0 h 764"/>
                <a:gd name="T4" fmla="*/ 134 w 364"/>
                <a:gd name="T5" fmla="*/ 79 h 764"/>
                <a:gd name="T6" fmla="*/ 0 w 364"/>
                <a:gd name="T7" fmla="*/ 49 h 764"/>
                <a:gd name="T8" fmla="*/ 299 w 364"/>
                <a:gd name="T9" fmla="*/ 687 h 764"/>
                <a:gd name="T10" fmla="*/ 364 w 364"/>
                <a:gd name="T11" fmla="*/ 764 h 764"/>
                <a:gd name="T12" fmla="*/ 305 w 364"/>
                <a:gd name="T13" fmla="*/ 562 h 764"/>
                <a:gd name="T14" fmla="*/ 243 w 364"/>
                <a:gd name="T15" fmla="*/ 0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43" y="0"/>
                  </a:moveTo>
                  <a:lnTo>
                    <a:pt x="243" y="0"/>
                  </a:lnTo>
                  <a:lnTo>
                    <a:pt x="134" y="79"/>
                  </a:lnTo>
                  <a:lnTo>
                    <a:pt x="0" y="49"/>
                  </a:lnTo>
                  <a:cubicBezTo>
                    <a:pt x="129" y="412"/>
                    <a:pt x="235" y="597"/>
                    <a:pt x="299" y="687"/>
                  </a:cubicBezTo>
                  <a:cubicBezTo>
                    <a:pt x="340" y="746"/>
                    <a:pt x="364" y="764"/>
                    <a:pt x="364" y="764"/>
                  </a:cubicBezTo>
                  <a:cubicBezTo>
                    <a:pt x="340" y="707"/>
                    <a:pt x="320" y="637"/>
                    <a:pt x="305" y="562"/>
                  </a:cubicBezTo>
                  <a:cubicBezTo>
                    <a:pt x="251" y="307"/>
                    <a:pt x="243" y="0"/>
                    <a:pt x="24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 name="Freeform 34"/>
            <p:cNvSpPr>
              <a:spLocks/>
            </p:cNvSpPr>
            <p:nvPr/>
          </p:nvSpPr>
          <p:spPr bwMode="auto">
            <a:xfrm>
              <a:off x="7192963" y="1993900"/>
              <a:ext cx="669925" cy="1409700"/>
            </a:xfrm>
            <a:custGeom>
              <a:avLst/>
              <a:gdLst>
                <a:gd name="T0" fmla="*/ 230 w 364"/>
                <a:gd name="T1" fmla="*/ 79 h 764"/>
                <a:gd name="T2" fmla="*/ 230 w 364"/>
                <a:gd name="T3" fmla="*/ 79 h 764"/>
                <a:gd name="T4" fmla="*/ 121 w 364"/>
                <a:gd name="T5" fmla="*/ 0 h 764"/>
                <a:gd name="T6" fmla="*/ 59 w 364"/>
                <a:gd name="T7" fmla="*/ 562 h 764"/>
                <a:gd name="T8" fmla="*/ 0 w 364"/>
                <a:gd name="T9" fmla="*/ 764 h 764"/>
                <a:gd name="T10" fmla="*/ 66 w 364"/>
                <a:gd name="T11" fmla="*/ 687 h 764"/>
                <a:gd name="T12" fmla="*/ 364 w 364"/>
                <a:gd name="T13" fmla="*/ 48 h 764"/>
                <a:gd name="T14" fmla="*/ 230 w 364"/>
                <a:gd name="T15" fmla="*/ 79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30" y="79"/>
                  </a:moveTo>
                  <a:lnTo>
                    <a:pt x="230" y="79"/>
                  </a:lnTo>
                  <a:lnTo>
                    <a:pt x="121" y="0"/>
                  </a:lnTo>
                  <a:cubicBezTo>
                    <a:pt x="121" y="0"/>
                    <a:pt x="113" y="306"/>
                    <a:pt x="59" y="562"/>
                  </a:cubicBezTo>
                  <a:cubicBezTo>
                    <a:pt x="44" y="637"/>
                    <a:pt x="24" y="707"/>
                    <a:pt x="0" y="764"/>
                  </a:cubicBezTo>
                  <a:cubicBezTo>
                    <a:pt x="0" y="764"/>
                    <a:pt x="24" y="746"/>
                    <a:pt x="66" y="687"/>
                  </a:cubicBezTo>
                  <a:cubicBezTo>
                    <a:pt x="129" y="597"/>
                    <a:pt x="236" y="411"/>
                    <a:pt x="364" y="48"/>
                  </a:cubicBezTo>
                  <a:lnTo>
                    <a:pt x="230"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36" name="矩形 3"/>
          <p:cNvSpPr/>
          <p:nvPr/>
        </p:nvSpPr>
        <p:spPr>
          <a:xfrm>
            <a:off x="1040075" y="5422868"/>
            <a:ext cx="2866166" cy="532453"/>
          </a:xfrm>
          <a:prstGeom prst="rect">
            <a:avLst/>
          </a:prstGeom>
        </p:spPr>
        <p:txBody>
          <a:bodyPr wrap="square">
            <a:spAutoFit/>
          </a:bodyPr>
          <a:lstStyle/>
          <a:p>
            <a:pPr lvl="0">
              <a:lnSpc>
                <a:spcPct val="130000"/>
              </a:lnSpc>
            </a:pPr>
            <a:r>
              <a:rPr lang="zh-CN" altLang="en-US" sz="1100" dirty="0" smtClean="0">
                <a:solidFill>
                  <a:schemeClr val="tx1">
                    <a:lumMod val="75000"/>
                    <a:lumOff val="25000"/>
                  </a:schemeClr>
                </a:solidFill>
                <a:latin typeface="+mn-ea"/>
              </a:rPr>
              <a:t>即在线备份，可在服务器不停机的情况下进行备份，防止业务中断。一般采取物理热备。</a:t>
            </a:r>
            <a:endParaRPr lang="zh-CN" altLang="en-US" sz="1100" dirty="0">
              <a:solidFill>
                <a:schemeClr val="tx1">
                  <a:lumMod val="75000"/>
                  <a:lumOff val="25000"/>
                </a:schemeClr>
              </a:solidFill>
              <a:latin typeface="+mn-ea"/>
            </a:endParaRPr>
          </a:p>
        </p:txBody>
      </p:sp>
      <p:sp>
        <p:nvSpPr>
          <p:cNvPr id="37" name="矩形 4"/>
          <p:cNvSpPr/>
          <p:nvPr/>
        </p:nvSpPr>
        <p:spPr>
          <a:xfrm>
            <a:off x="1040075" y="5063452"/>
            <a:ext cx="877163" cy="416461"/>
          </a:xfrm>
          <a:prstGeom prst="rect">
            <a:avLst/>
          </a:prstGeom>
        </p:spPr>
        <p:txBody>
          <a:bodyPr wrap="none">
            <a:spAutoFit/>
          </a:bodyPr>
          <a:lstStyle/>
          <a:p>
            <a:pPr defTabSz="1219170">
              <a:lnSpc>
                <a:spcPct val="130000"/>
              </a:lnSpc>
              <a:defRPr/>
            </a:pPr>
            <a:r>
              <a:rPr lang="zh-CN" altLang="en-US" b="1" kern="0" dirty="0" smtClean="0"/>
              <a:t>热备份</a:t>
            </a:r>
            <a:endParaRPr lang="en-US" altLang="zh-CN" b="1" kern="0" dirty="0"/>
          </a:p>
        </p:txBody>
      </p:sp>
      <p:grpSp>
        <p:nvGrpSpPr>
          <p:cNvPr id="38" name="组合 50"/>
          <p:cNvGrpSpPr/>
          <p:nvPr/>
        </p:nvGrpSpPr>
        <p:grpSpPr>
          <a:xfrm>
            <a:off x="4455579" y="4431582"/>
            <a:ext cx="632621" cy="665600"/>
            <a:chOff x="6523038" y="1993900"/>
            <a:chExt cx="1339850" cy="1409700"/>
          </a:xfrm>
          <a:solidFill>
            <a:schemeClr val="tx1"/>
          </a:solidFill>
        </p:grpSpPr>
        <p:sp>
          <p:nvSpPr>
            <p:cNvPr id="39" name="Freeform 31"/>
            <p:cNvSpPr>
              <a:spLocks/>
            </p:cNvSpPr>
            <p:nvPr/>
          </p:nvSpPr>
          <p:spPr bwMode="auto">
            <a:xfrm>
              <a:off x="7031038" y="2005013"/>
              <a:ext cx="325438" cy="163512"/>
            </a:xfrm>
            <a:custGeom>
              <a:avLst/>
              <a:gdLst>
                <a:gd name="T0" fmla="*/ 132 w 177"/>
                <a:gd name="T1" fmla="*/ 88 h 88"/>
                <a:gd name="T2" fmla="*/ 132 w 177"/>
                <a:gd name="T3" fmla="*/ 88 h 88"/>
                <a:gd name="T4" fmla="*/ 177 w 177"/>
                <a:gd name="T5" fmla="*/ 0 h 88"/>
                <a:gd name="T6" fmla="*/ 0 w 177"/>
                <a:gd name="T7" fmla="*/ 0 h 88"/>
                <a:gd name="T8" fmla="*/ 44 w 177"/>
                <a:gd name="T9" fmla="*/ 88 h 88"/>
                <a:gd name="T10" fmla="*/ 132 w 177"/>
                <a:gd name="T11" fmla="*/ 88 h 88"/>
              </a:gdLst>
              <a:ahLst/>
              <a:cxnLst>
                <a:cxn ang="0">
                  <a:pos x="T0" y="T1"/>
                </a:cxn>
                <a:cxn ang="0">
                  <a:pos x="T2" y="T3"/>
                </a:cxn>
                <a:cxn ang="0">
                  <a:pos x="T4" y="T5"/>
                </a:cxn>
                <a:cxn ang="0">
                  <a:pos x="T6" y="T7"/>
                </a:cxn>
                <a:cxn ang="0">
                  <a:pos x="T8" y="T9"/>
                </a:cxn>
                <a:cxn ang="0">
                  <a:pos x="T10" y="T11"/>
                </a:cxn>
              </a:cxnLst>
              <a:rect l="0" t="0" r="r" b="b"/>
              <a:pathLst>
                <a:path w="177" h="88">
                  <a:moveTo>
                    <a:pt x="132" y="88"/>
                  </a:moveTo>
                  <a:lnTo>
                    <a:pt x="132" y="88"/>
                  </a:lnTo>
                  <a:lnTo>
                    <a:pt x="177" y="0"/>
                  </a:lnTo>
                  <a:lnTo>
                    <a:pt x="0" y="0"/>
                  </a:lnTo>
                  <a:lnTo>
                    <a:pt x="44" y="88"/>
                  </a:lnTo>
                  <a:lnTo>
                    <a:pt x="132"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32"/>
            <p:cNvSpPr>
              <a:spLocks/>
            </p:cNvSpPr>
            <p:nvPr/>
          </p:nvSpPr>
          <p:spPr bwMode="auto">
            <a:xfrm>
              <a:off x="7092950" y="2205038"/>
              <a:ext cx="207963" cy="1127125"/>
            </a:xfrm>
            <a:custGeom>
              <a:avLst/>
              <a:gdLst>
                <a:gd name="T0" fmla="*/ 0 w 113"/>
                <a:gd name="T1" fmla="*/ 367 h 611"/>
                <a:gd name="T2" fmla="*/ 0 w 113"/>
                <a:gd name="T3" fmla="*/ 367 h 611"/>
                <a:gd name="T4" fmla="*/ 54 w 113"/>
                <a:gd name="T5" fmla="*/ 611 h 611"/>
                <a:gd name="T6" fmla="*/ 113 w 113"/>
                <a:gd name="T7" fmla="*/ 369 h 611"/>
                <a:gd name="T8" fmla="*/ 98 w 113"/>
                <a:gd name="T9" fmla="*/ 0 h 611"/>
                <a:gd name="T10" fmla="*/ 10 w 113"/>
                <a:gd name="T11" fmla="*/ 0 h 611"/>
                <a:gd name="T12" fmla="*/ 0 w 113"/>
                <a:gd name="T13" fmla="*/ 367 h 611"/>
              </a:gdLst>
              <a:ahLst/>
              <a:cxnLst>
                <a:cxn ang="0">
                  <a:pos x="T0" y="T1"/>
                </a:cxn>
                <a:cxn ang="0">
                  <a:pos x="T2" y="T3"/>
                </a:cxn>
                <a:cxn ang="0">
                  <a:pos x="T4" y="T5"/>
                </a:cxn>
                <a:cxn ang="0">
                  <a:pos x="T6" y="T7"/>
                </a:cxn>
                <a:cxn ang="0">
                  <a:pos x="T8" y="T9"/>
                </a:cxn>
                <a:cxn ang="0">
                  <a:pos x="T10" y="T11"/>
                </a:cxn>
                <a:cxn ang="0">
                  <a:pos x="T12" y="T13"/>
                </a:cxn>
              </a:cxnLst>
              <a:rect l="0" t="0" r="r" b="b"/>
              <a:pathLst>
                <a:path w="113" h="611">
                  <a:moveTo>
                    <a:pt x="0" y="367"/>
                  </a:moveTo>
                  <a:lnTo>
                    <a:pt x="0" y="367"/>
                  </a:lnTo>
                  <a:cubicBezTo>
                    <a:pt x="19" y="429"/>
                    <a:pt x="54" y="611"/>
                    <a:pt x="54" y="611"/>
                  </a:cubicBezTo>
                  <a:cubicBezTo>
                    <a:pt x="54" y="611"/>
                    <a:pt x="95" y="431"/>
                    <a:pt x="113" y="369"/>
                  </a:cubicBezTo>
                  <a:lnTo>
                    <a:pt x="98" y="0"/>
                  </a:lnTo>
                  <a:lnTo>
                    <a:pt x="10" y="0"/>
                  </a:lnTo>
                  <a:lnTo>
                    <a:pt x="0" y="3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33"/>
            <p:cNvSpPr>
              <a:spLocks/>
            </p:cNvSpPr>
            <p:nvPr/>
          </p:nvSpPr>
          <p:spPr bwMode="auto">
            <a:xfrm>
              <a:off x="6523038" y="1993900"/>
              <a:ext cx="669925" cy="1409700"/>
            </a:xfrm>
            <a:custGeom>
              <a:avLst/>
              <a:gdLst>
                <a:gd name="T0" fmla="*/ 243 w 364"/>
                <a:gd name="T1" fmla="*/ 0 h 764"/>
                <a:gd name="T2" fmla="*/ 243 w 364"/>
                <a:gd name="T3" fmla="*/ 0 h 764"/>
                <a:gd name="T4" fmla="*/ 134 w 364"/>
                <a:gd name="T5" fmla="*/ 79 h 764"/>
                <a:gd name="T6" fmla="*/ 0 w 364"/>
                <a:gd name="T7" fmla="*/ 49 h 764"/>
                <a:gd name="T8" fmla="*/ 299 w 364"/>
                <a:gd name="T9" fmla="*/ 687 h 764"/>
                <a:gd name="T10" fmla="*/ 364 w 364"/>
                <a:gd name="T11" fmla="*/ 764 h 764"/>
                <a:gd name="T12" fmla="*/ 305 w 364"/>
                <a:gd name="T13" fmla="*/ 562 h 764"/>
                <a:gd name="T14" fmla="*/ 243 w 364"/>
                <a:gd name="T15" fmla="*/ 0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43" y="0"/>
                  </a:moveTo>
                  <a:lnTo>
                    <a:pt x="243" y="0"/>
                  </a:lnTo>
                  <a:lnTo>
                    <a:pt x="134" y="79"/>
                  </a:lnTo>
                  <a:lnTo>
                    <a:pt x="0" y="49"/>
                  </a:lnTo>
                  <a:cubicBezTo>
                    <a:pt x="129" y="412"/>
                    <a:pt x="235" y="597"/>
                    <a:pt x="299" y="687"/>
                  </a:cubicBezTo>
                  <a:cubicBezTo>
                    <a:pt x="340" y="746"/>
                    <a:pt x="364" y="764"/>
                    <a:pt x="364" y="764"/>
                  </a:cubicBezTo>
                  <a:cubicBezTo>
                    <a:pt x="340" y="707"/>
                    <a:pt x="320" y="637"/>
                    <a:pt x="305" y="562"/>
                  </a:cubicBezTo>
                  <a:cubicBezTo>
                    <a:pt x="251" y="307"/>
                    <a:pt x="243" y="0"/>
                    <a:pt x="24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2" name="Freeform 34"/>
            <p:cNvSpPr>
              <a:spLocks/>
            </p:cNvSpPr>
            <p:nvPr/>
          </p:nvSpPr>
          <p:spPr bwMode="auto">
            <a:xfrm>
              <a:off x="7192963" y="1993900"/>
              <a:ext cx="669925" cy="1409700"/>
            </a:xfrm>
            <a:custGeom>
              <a:avLst/>
              <a:gdLst>
                <a:gd name="T0" fmla="*/ 230 w 364"/>
                <a:gd name="T1" fmla="*/ 79 h 764"/>
                <a:gd name="T2" fmla="*/ 230 w 364"/>
                <a:gd name="T3" fmla="*/ 79 h 764"/>
                <a:gd name="T4" fmla="*/ 121 w 364"/>
                <a:gd name="T5" fmla="*/ 0 h 764"/>
                <a:gd name="T6" fmla="*/ 59 w 364"/>
                <a:gd name="T7" fmla="*/ 562 h 764"/>
                <a:gd name="T8" fmla="*/ 0 w 364"/>
                <a:gd name="T9" fmla="*/ 764 h 764"/>
                <a:gd name="T10" fmla="*/ 66 w 364"/>
                <a:gd name="T11" fmla="*/ 687 h 764"/>
                <a:gd name="T12" fmla="*/ 364 w 364"/>
                <a:gd name="T13" fmla="*/ 48 h 764"/>
                <a:gd name="T14" fmla="*/ 230 w 364"/>
                <a:gd name="T15" fmla="*/ 79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30" y="79"/>
                  </a:moveTo>
                  <a:lnTo>
                    <a:pt x="230" y="79"/>
                  </a:lnTo>
                  <a:lnTo>
                    <a:pt x="121" y="0"/>
                  </a:lnTo>
                  <a:cubicBezTo>
                    <a:pt x="121" y="0"/>
                    <a:pt x="113" y="306"/>
                    <a:pt x="59" y="562"/>
                  </a:cubicBezTo>
                  <a:cubicBezTo>
                    <a:pt x="44" y="637"/>
                    <a:pt x="24" y="707"/>
                    <a:pt x="0" y="764"/>
                  </a:cubicBezTo>
                  <a:cubicBezTo>
                    <a:pt x="0" y="764"/>
                    <a:pt x="24" y="746"/>
                    <a:pt x="66" y="687"/>
                  </a:cubicBezTo>
                  <a:cubicBezTo>
                    <a:pt x="129" y="597"/>
                    <a:pt x="236" y="411"/>
                    <a:pt x="364" y="48"/>
                  </a:cubicBezTo>
                  <a:lnTo>
                    <a:pt x="230"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43" name="矩形 3"/>
          <p:cNvSpPr/>
          <p:nvPr/>
        </p:nvSpPr>
        <p:spPr>
          <a:xfrm>
            <a:off x="4360791" y="5422868"/>
            <a:ext cx="2866166" cy="532453"/>
          </a:xfrm>
          <a:prstGeom prst="rect">
            <a:avLst/>
          </a:prstGeom>
        </p:spPr>
        <p:txBody>
          <a:bodyPr wrap="square">
            <a:spAutoFit/>
          </a:bodyPr>
          <a:lstStyle/>
          <a:p>
            <a:pPr lvl="0">
              <a:lnSpc>
                <a:spcPct val="130000"/>
              </a:lnSpc>
            </a:pPr>
            <a:r>
              <a:rPr lang="zh-CN" altLang="en-US" sz="1100" dirty="0" smtClean="0">
                <a:solidFill>
                  <a:schemeClr val="tx1">
                    <a:lumMod val="75000"/>
                    <a:lumOff val="25000"/>
                  </a:schemeClr>
                </a:solidFill>
                <a:latin typeface="+mn-ea"/>
              </a:rPr>
              <a:t>数据量庞大时使用，可备份一段时间内数据增加的部分。一般与全备份相结合</a:t>
            </a:r>
            <a:endParaRPr lang="zh-CN" altLang="en-US" sz="1100" dirty="0">
              <a:solidFill>
                <a:schemeClr val="tx1">
                  <a:lumMod val="75000"/>
                  <a:lumOff val="25000"/>
                </a:schemeClr>
              </a:solidFill>
              <a:latin typeface="+mn-ea"/>
            </a:endParaRPr>
          </a:p>
        </p:txBody>
      </p:sp>
      <p:sp>
        <p:nvSpPr>
          <p:cNvPr id="44" name="矩形 4"/>
          <p:cNvSpPr/>
          <p:nvPr/>
        </p:nvSpPr>
        <p:spPr>
          <a:xfrm>
            <a:off x="4360791" y="5063452"/>
            <a:ext cx="1107996" cy="416461"/>
          </a:xfrm>
          <a:prstGeom prst="rect">
            <a:avLst/>
          </a:prstGeom>
        </p:spPr>
        <p:txBody>
          <a:bodyPr wrap="none">
            <a:spAutoFit/>
          </a:bodyPr>
          <a:lstStyle/>
          <a:p>
            <a:pPr defTabSz="1219170">
              <a:lnSpc>
                <a:spcPct val="130000"/>
              </a:lnSpc>
              <a:defRPr/>
            </a:pPr>
            <a:r>
              <a:rPr lang="zh-CN" altLang="en-US" b="1" kern="0" dirty="0" smtClean="0"/>
              <a:t>增量备份</a:t>
            </a:r>
            <a:endParaRPr lang="en-US" altLang="zh-CN" b="1" kern="0" dirty="0"/>
          </a:p>
        </p:txBody>
      </p:sp>
      <p:grpSp>
        <p:nvGrpSpPr>
          <p:cNvPr id="45" name="组合 50"/>
          <p:cNvGrpSpPr/>
          <p:nvPr/>
        </p:nvGrpSpPr>
        <p:grpSpPr>
          <a:xfrm>
            <a:off x="7776295" y="4431582"/>
            <a:ext cx="632621" cy="665600"/>
            <a:chOff x="6523038" y="1993900"/>
            <a:chExt cx="1339850" cy="1409700"/>
          </a:xfrm>
          <a:solidFill>
            <a:schemeClr val="tx1"/>
          </a:solidFill>
        </p:grpSpPr>
        <p:sp>
          <p:nvSpPr>
            <p:cNvPr id="46" name="Freeform 31"/>
            <p:cNvSpPr>
              <a:spLocks/>
            </p:cNvSpPr>
            <p:nvPr/>
          </p:nvSpPr>
          <p:spPr bwMode="auto">
            <a:xfrm>
              <a:off x="7031038" y="2005013"/>
              <a:ext cx="325438" cy="163512"/>
            </a:xfrm>
            <a:custGeom>
              <a:avLst/>
              <a:gdLst>
                <a:gd name="T0" fmla="*/ 132 w 177"/>
                <a:gd name="T1" fmla="*/ 88 h 88"/>
                <a:gd name="T2" fmla="*/ 132 w 177"/>
                <a:gd name="T3" fmla="*/ 88 h 88"/>
                <a:gd name="T4" fmla="*/ 177 w 177"/>
                <a:gd name="T5" fmla="*/ 0 h 88"/>
                <a:gd name="T6" fmla="*/ 0 w 177"/>
                <a:gd name="T7" fmla="*/ 0 h 88"/>
                <a:gd name="T8" fmla="*/ 44 w 177"/>
                <a:gd name="T9" fmla="*/ 88 h 88"/>
                <a:gd name="T10" fmla="*/ 132 w 177"/>
                <a:gd name="T11" fmla="*/ 88 h 88"/>
              </a:gdLst>
              <a:ahLst/>
              <a:cxnLst>
                <a:cxn ang="0">
                  <a:pos x="T0" y="T1"/>
                </a:cxn>
                <a:cxn ang="0">
                  <a:pos x="T2" y="T3"/>
                </a:cxn>
                <a:cxn ang="0">
                  <a:pos x="T4" y="T5"/>
                </a:cxn>
                <a:cxn ang="0">
                  <a:pos x="T6" y="T7"/>
                </a:cxn>
                <a:cxn ang="0">
                  <a:pos x="T8" y="T9"/>
                </a:cxn>
                <a:cxn ang="0">
                  <a:pos x="T10" y="T11"/>
                </a:cxn>
              </a:cxnLst>
              <a:rect l="0" t="0" r="r" b="b"/>
              <a:pathLst>
                <a:path w="177" h="88">
                  <a:moveTo>
                    <a:pt x="132" y="88"/>
                  </a:moveTo>
                  <a:lnTo>
                    <a:pt x="132" y="88"/>
                  </a:lnTo>
                  <a:lnTo>
                    <a:pt x="177" y="0"/>
                  </a:lnTo>
                  <a:lnTo>
                    <a:pt x="0" y="0"/>
                  </a:lnTo>
                  <a:lnTo>
                    <a:pt x="44" y="88"/>
                  </a:lnTo>
                  <a:lnTo>
                    <a:pt x="132"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32"/>
            <p:cNvSpPr>
              <a:spLocks/>
            </p:cNvSpPr>
            <p:nvPr/>
          </p:nvSpPr>
          <p:spPr bwMode="auto">
            <a:xfrm>
              <a:off x="7092950" y="2205038"/>
              <a:ext cx="207963" cy="1127125"/>
            </a:xfrm>
            <a:custGeom>
              <a:avLst/>
              <a:gdLst>
                <a:gd name="T0" fmla="*/ 0 w 113"/>
                <a:gd name="T1" fmla="*/ 367 h 611"/>
                <a:gd name="T2" fmla="*/ 0 w 113"/>
                <a:gd name="T3" fmla="*/ 367 h 611"/>
                <a:gd name="T4" fmla="*/ 54 w 113"/>
                <a:gd name="T5" fmla="*/ 611 h 611"/>
                <a:gd name="T6" fmla="*/ 113 w 113"/>
                <a:gd name="T7" fmla="*/ 369 h 611"/>
                <a:gd name="T8" fmla="*/ 98 w 113"/>
                <a:gd name="T9" fmla="*/ 0 h 611"/>
                <a:gd name="T10" fmla="*/ 10 w 113"/>
                <a:gd name="T11" fmla="*/ 0 h 611"/>
                <a:gd name="T12" fmla="*/ 0 w 113"/>
                <a:gd name="T13" fmla="*/ 367 h 611"/>
              </a:gdLst>
              <a:ahLst/>
              <a:cxnLst>
                <a:cxn ang="0">
                  <a:pos x="T0" y="T1"/>
                </a:cxn>
                <a:cxn ang="0">
                  <a:pos x="T2" y="T3"/>
                </a:cxn>
                <a:cxn ang="0">
                  <a:pos x="T4" y="T5"/>
                </a:cxn>
                <a:cxn ang="0">
                  <a:pos x="T6" y="T7"/>
                </a:cxn>
                <a:cxn ang="0">
                  <a:pos x="T8" y="T9"/>
                </a:cxn>
                <a:cxn ang="0">
                  <a:pos x="T10" y="T11"/>
                </a:cxn>
                <a:cxn ang="0">
                  <a:pos x="T12" y="T13"/>
                </a:cxn>
              </a:cxnLst>
              <a:rect l="0" t="0" r="r" b="b"/>
              <a:pathLst>
                <a:path w="113" h="611">
                  <a:moveTo>
                    <a:pt x="0" y="367"/>
                  </a:moveTo>
                  <a:lnTo>
                    <a:pt x="0" y="367"/>
                  </a:lnTo>
                  <a:cubicBezTo>
                    <a:pt x="19" y="429"/>
                    <a:pt x="54" y="611"/>
                    <a:pt x="54" y="611"/>
                  </a:cubicBezTo>
                  <a:cubicBezTo>
                    <a:pt x="54" y="611"/>
                    <a:pt x="95" y="431"/>
                    <a:pt x="113" y="369"/>
                  </a:cubicBezTo>
                  <a:lnTo>
                    <a:pt x="98" y="0"/>
                  </a:lnTo>
                  <a:lnTo>
                    <a:pt x="10" y="0"/>
                  </a:lnTo>
                  <a:lnTo>
                    <a:pt x="0" y="3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33"/>
            <p:cNvSpPr>
              <a:spLocks/>
            </p:cNvSpPr>
            <p:nvPr/>
          </p:nvSpPr>
          <p:spPr bwMode="auto">
            <a:xfrm>
              <a:off x="6523038" y="1993900"/>
              <a:ext cx="669925" cy="1409700"/>
            </a:xfrm>
            <a:custGeom>
              <a:avLst/>
              <a:gdLst>
                <a:gd name="T0" fmla="*/ 243 w 364"/>
                <a:gd name="T1" fmla="*/ 0 h 764"/>
                <a:gd name="T2" fmla="*/ 243 w 364"/>
                <a:gd name="T3" fmla="*/ 0 h 764"/>
                <a:gd name="T4" fmla="*/ 134 w 364"/>
                <a:gd name="T5" fmla="*/ 79 h 764"/>
                <a:gd name="T6" fmla="*/ 0 w 364"/>
                <a:gd name="T7" fmla="*/ 49 h 764"/>
                <a:gd name="T8" fmla="*/ 299 w 364"/>
                <a:gd name="T9" fmla="*/ 687 h 764"/>
                <a:gd name="T10" fmla="*/ 364 w 364"/>
                <a:gd name="T11" fmla="*/ 764 h 764"/>
                <a:gd name="T12" fmla="*/ 305 w 364"/>
                <a:gd name="T13" fmla="*/ 562 h 764"/>
                <a:gd name="T14" fmla="*/ 243 w 364"/>
                <a:gd name="T15" fmla="*/ 0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43" y="0"/>
                  </a:moveTo>
                  <a:lnTo>
                    <a:pt x="243" y="0"/>
                  </a:lnTo>
                  <a:lnTo>
                    <a:pt x="134" y="79"/>
                  </a:lnTo>
                  <a:lnTo>
                    <a:pt x="0" y="49"/>
                  </a:lnTo>
                  <a:cubicBezTo>
                    <a:pt x="129" y="412"/>
                    <a:pt x="235" y="597"/>
                    <a:pt x="299" y="687"/>
                  </a:cubicBezTo>
                  <a:cubicBezTo>
                    <a:pt x="340" y="746"/>
                    <a:pt x="364" y="764"/>
                    <a:pt x="364" y="764"/>
                  </a:cubicBezTo>
                  <a:cubicBezTo>
                    <a:pt x="340" y="707"/>
                    <a:pt x="320" y="637"/>
                    <a:pt x="305" y="562"/>
                  </a:cubicBezTo>
                  <a:cubicBezTo>
                    <a:pt x="251" y="307"/>
                    <a:pt x="243" y="0"/>
                    <a:pt x="24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 name="Freeform 34"/>
            <p:cNvSpPr>
              <a:spLocks/>
            </p:cNvSpPr>
            <p:nvPr/>
          </p:nvSpPr>
          <p:spPr bwMode="auto">
            <a:xfrm>
              <a:off x="7192963" y="1993900"/>
              <a:ext cx="669925" cy="1409700"/>
            </a:xfrm>
            <a:custGeom>
              <a:avLst/>
              <a:gdLst>
                <a:gd name="T0" fmla="*/ 230 w 364"/>
                <a:gd name="T1" fmla="*/ 79 h 764"/>
                <a:gd name="T2" fmla="*/ 230 w 364"/>
                <a:gd name="T3" fmla="*/ 79 h 764"/>
                <a:gd name="T4" fmla="*/ 121 w 364"/>
                <a:gd name="T5" fmla="*/ 0 h 764"/>
                <a:gd name="T6" fmla="*/ 59 w 364"/>
                <a:gd name="T7" fmla="*/ 562 h 764"/>
                <a:gd name="T8" fmla="*/ 0 w 364"/>
                <a:gd name="T9" fmla="*/ 764 h 764"/>
                <a:gd name="T10" fmla="*/ 66 w 364"/>
                <a:gd name="T11" fmla="*/ 687 h 764"/>
                <a:gd name="T12" fmla="*/ 364 w 364"/>
                <a:gd name="T13" fmla="*/ 48 h 764"/>
                <a:gd name="T14" fmla="*/ 230 w 364"/>
                <a:gd name="T15" fmla="*/ 79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30" y="79"/>
                  </a:moveTo>
                  <a:lnTo>
                    <a:pt x="230" y="79"/>
                  </a:lnTo>
                  <a:lnTo>
                    <a:pt x="121" y="0"/>
                  </a:lnTo>
                  <a:cubicBezTo>
                    <a:pt x="121" y="0"/>
                    <a:pt x="113" y="306"/>
                    <a:pt x="59" y="562"/>
                  </a:cubicBezTo>
                  <a:cubicBezTo>
                    <a:pt x="44" y="637"/>
                    <a:pt x="24" y="707"/>
                    <a:pt x="0" y="764"/>
                  </a:cubicBezTo>
                  <a:cubicBezTo>
                    <a:pt x="0" y="764"/>
                    <a:pt x="24" y="746"/>
                    <a:pt x="66" y="687"/>
                  </a:cubicBezTo>
                  <a:cubicBezTo>
                    <a:pt x="129" y="597"/>
                    <a:pt x="236" y="411"/>
                    <a:pt x="364" y="48"/>
                  </a:cubicBezTo>
                  <a:lnTo>
                    <a:pt x="230"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50" name="矩形 3"/>
          <p:cNvSpPr/>
          <p:nvPr/>
        </p:nvSpPr>
        <p:spPr>
          <a:xfrm>
            <a:off x="7681507" y="5422868"/>
            <a:ext cx="2866166" cy="752514"/>
          </a:xfrm>
          <a:prstGeom prst="rect">
            <a:avLst/>
          </a:prstGeom>
        </p:spPr>
        <p:txBody>
          <a:bodyPr wrap="square">
            <a:spAutoFit/>
          </a:bodyPr>
          <a:lstStyle/>
          <a:p>
            <a:pPr lvl="0">
              <a:lnSpc>
                <a:spcPct val="130000"/>
              </a:lnSpc>
            </a:pPr>
            <a:r>
              <a:rPr lang="zh-CN" altLang="en-US" sz="1100" dirty="0" smtClean="0">
                <a:solidFill>
                  <a:schemeClr val="tx1">
                    <a:lumMod val="75000"/>
                    <a:lumOff val="25000"/>
                  </a:schemeClr>
                </a:solidFill>
                <a:latin typeface="+mn-ea"/>
              </a:rPr>
              <a:t>在主从复制中，作为备库的</a:t>
            </a:r>
            <a:r>
              <a:rPr lang="en-US" altLang="zh-CN" sz="1100" dirty="0" smtClean="0">
                <a:solidFill>
                  <a:schemeClr val="tx1">
                    <a:lumMod val="75000"/>
                    <a:lumOff val="25000"/>
                  </a:schemeClr>
                </a:solidFill>
                <a:latin typeface="+mn-ea"/>
              </a:rPr>
              <a:t>Slave</a:t>
            </a:r>
            <a:r>
              <a:rPr lang="zh-CN" altLang="en-US" sz="1100" dirty="0" smtClean="0">
                <a:solidFill>
                  <a:schemeClr val="tx1">
                    <a:lumMod val="75000"/>
                    <a:lumOff val="25000"/>
                  </a:schemeClr>
                </a:solidFill>
                <a:latin typeface="+mn-ea"/>
              </a:rPr>
              <a:t>故意延时一个小时复制，那么</a:t>
            </a:r>
            <a:r>
              <a:rPr lang="en-US" altLang="zh-CN" sz="1100" dirty="0" smtClean="0">
                <a:solidFill>
                  <a:schemeClr val="tx1">
                    <a:lumMod val="75000"/>
                    <a:lumOff val="25000"/>
                  </a:schemeClr>
                </a:solidFill>
                <a:latin typeface="+mn-ea"/>
              </a:rPr>
              <a:t>Master</a:t>
            </a:r>
            <a:r>
              <a:rPr lang="zh-CN" altLang="en-US" sz="1100" dirty="0" smtClean="0">
                <a:solidFill>
                  <a:schemeClr val="tx1">
                    <a:lumMod val="75000"/>
                    <a:lumOff val="25000"/>
                  </a:schemeClr>
                </a:solidFill>
                <a:latin typeface="+mn-ea"/>
              </a:rPr>
              <a:t>发生灾难时，可以用以一个小时前的全备份。</a:t>
            </a:r>
            <a:endParaRPr lang="zh-CN" altLang="en-US" sz="1100" dirty="0">
              <a:solidFill>
                <a:schemeClr val="tx1">
                  <a:lumMod val="75000"/>
                  <a:lumOff val="25000"/>
                </a:schemeClr>
              </a:solidFill>
              <a:latin typeface="+mn-ea"/>
            </a:endParaRPr>
          </a:p>
        </p:txBody>
      </p:sp>
      <p:sp>
        <p:nvSpPr>
          <p:cNvPr id="51" name="矩形 4"/>
          <p:cNvSpPr/>
          <p:nvPr/>
        </p:nvSpPr>
        <p:spPr>
          <a:xfrm>
            <a:off x="7681507" y="5063452"/>
            <a:ext cx="1107996" cy="416461"/>
          </a:xfrm>
          <a:prstGeom prst="rect">
            <a:avLst/>
          </a:prstGeom>
        </p:spPr>
        <p:txBody>
          <a:bodyPr wrap="none">
            <a:spAutoFit/>
          </a:bodyPr>
          <a:lstStyle/>
          <a:p>
            <a:pPr defTabSz="1219170">
              <a:lnSpc>
                <a:spcPct val="130000"/>
              </a:lnSpc>
              <a:defRPr/>
            </a:pPr>
            <a:r>
              <a:rPr lang="zh-CN" altLang="en-US" b="1" kern="0" dirty="0" smtClean="0"/>
              <a:t>复制备份</a:t>
            </a:r>
            <a:endParaRPr lang="en-US" altLang="zh-CN" b="1" kern="0" dirty="0"/>
          </a:p>
        </p:txBody>
      </p:sp>
    </p:spTree>
    <p:extLst>
      <p:ext uri="{BB962C8B-B14F-4D97-AF65-F5344CB8AC3E}">
        <p14:creationId xmlns:p14="http://schemas.microsoft.com/office/powerpoint/2010/main" val="3395678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305300" y="2630269"/>
            <a:ext cx="3581400" cy="646331"/>
          </a:xfrm>
        </p:spPr>
        <p:txBody>
          <a:bodyPr/>
          <a:lstStyle/>
          <a:p>
            <a:r>
              <a:rPr lang="en-US" dirty="0"/>
              <a:t>Part </a:t>
            </a:r>
            <a:r>
              <a:rPr lang="en-US" altLang="zh-CN" dirty="0"/>
              <a:t>Six</a:t>
            </a:r>
            <a:endParaRPr lang="en-US" dirty="0"/>
          </a:p>
        </p:txBody>
      </p:sp>
      <p:sp>
        <p:nvSpPr>
          <p:cNvPr id="3" name="Text Placeholder 2"/>
          <p:cNvSpPr>
            <a:spLocks noGrp="1"/>
          </p:cNvSpPr>
          <p:nvPr>
            <p:ph type="body" sz="quarter" idx="11"/>
          </p:nvPr>
        </p:nvSpPr>
        <p:spPr>
          <a:xfrm>
            <a:off x="4305300" y="3328745"/>
            <a:ext cx="3581400" cy="757130"/>
          </a:xfrm>
        </p:spPr>
        <p:txBody>
          <a:bodyPr/>
          <a:lstStyle/>
          <a:p>
            <a:r>
              <a:rPr lang="zh-CN" altLang="en-US" dirty="0"/>
              <a:t>其他</a:t>
            </a:r>
          </a:p>
        </p:txBody>
      </p:sp>
    </p:spTree>
    <p:extLst>
      <p:ext uri="{BB962C8B-B14F-4D97-AF65-F5344CB8AC3E}">
        <p14:creationId xmlns:p14="http://schemas.microsoft.com/office/powerpoint/2010/main" val="3642635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2800" y="713218"/>
            <a:ext cx="3599544" cy="590931"/>
          </a:xfrm>
        </p:spPr>
        <p:txBody>
          <a:bodyPr/>
          <a:lstStyle/>
          <a:p>
            <a:r>
              <a:rPr lang="zh-CN" altLang="en-US" dirty="0" smtClean="0"/>
              <a:t>安全配置</a:t>
            </a:r>
            <a:endParaRPr lang="en-US" altLang="zh-CN" dirty="0" smtClean="0"/>
          </a:p>
        </p:txBody>
      </p:sp>
      <p:sp>
        <p:nvSpPr>
          <p:cNvPr id="22" name="Text Placeholder 1"/>
          <p:cNvSpPr txBox="1">
            <a:spLocks/>
          </p:cNvSpPr>
          <p:nvPr/>
        </p:nvSpPr>
        <p:spPr>
          <a:xfrm>
            <a:off x="812795" y="3936351"/>
            <a:ext cx="9743141" cy="424732"/>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2.</a:t>
            </a:r>
            <a:r>
              <a:rPr lang="zh-CN" altLang="en-US" sz="2400" dirty="0" smtClean="0"/>
              <a:t>安全配置方案</a:t>
            </a:r>
            <a:endParaRPr lang="en-US" altLang="zh-CN" sz="2400" dirty="0" smtClean="0"/>
          </a:p>
        </p:txBody>
      </p:sp>
      <p:sp>
        <p:nvSpPr>
          <p:cNvPr id="23" name="Text Placeholder 1"/>
          <p:cNvSpPr txBox="1">
            <a:spLocks/>
          </p:cNvSpPr>
          <p:nvPr/>
        </p:nvSpPr>
        <p:spPr>
          <a:xfrm>
            <a:off x="812796" y="2407884"/>
            <a:ext cx="9743141" cy="424732"/>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1.</a:t>
            </a:r>
            <a:r>
              <a:rPr lang="zh-CN" altLang="en-US" sz="2400" dirty="0" smtClean="0"/>
              <a:t>权限介绍</a:t>
            </a:r>
            <a:endParaRPr lang="en-US" altLang="zh-CN" sz="1600" dirty="0" smtClean="0"/>
          </a:p>
        </p:txBody>
      </p:sp>
      <p:sp>
        <p:nvSpPr>
          <p:cNvPr id="6" name="Text Placeholder 1"/>
          <p:cNvSpPr txBox="1">
            <a:spLocks/>
          </p:cNvSpPr>
          <p:nvPr/>
        </p:nvSpPr>
        <p:spPr>
          <a:xfrm>
            <a:off x="1089378" y="2932151"/>
            <a:ext cx="9743141" cy="53553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600" dirty="0" smtClean="0"/>
              <a:t>MySQL</a:t>
            </a:r>
            <a:r>
              <a:rPr lang="zh-CN" altLang="en-US" sz="1600" dirty="0" smtClean="0"/>
              <a:t>中的权限由</a:t>
            </a:r>
            <a:r>
              <a:rPr lang="en-US" altLang="zh-CN" sz="1600" dirty="0" smtClean="0"/>
              <a:t>user, </a:t>
            </a:r>
            <a:r>
              <a:rPr lang="en-US" altLang="zh-CN" sz="1600" dirty="0" err="1" smtClean="0"/>
              <a:t>db</a:t>
            </a:r>
            <a:r>
              <a:rPr lang="en-US" altLang="zh-CN" sz="1600" dirty="0" smtClean="0"/>
              <a:t>, </a:t>
            </a:r>
            <a:r>
              <a:rPr lang="en-US" altLang="zh-CN" sz="1600" dirty="0" err="1" smtClean="0"/>
              <a:t>tables_priv</a:t>
            </a:r>
            <a:r>
              <a:rPr lang="en-US" altLang="zh-CN" sz="1600" dirty="0" smtClean="0"/>
              <a:t>, </a:t>
            </a:r>
            <a:r>
              <a:rPr lang="en-US" altLang="zh-CN" sz="1600" dirty="0" err="1" smtClean="0"/>
              <a:t>columns_priv</a:t>
            </a:r>
            <a:r>
              <a:rPr lang="zh-CN" altLang="en-US" sz="1600" dirty="0" smtClean="0"/>
              <a:t>表四个表控制，包含有</a:t>
            </a:r>
            <a:r>
              <a:rPr lang="en-US" altLang="zh-CN" sz="1600" dirty="0" smtClean="0"/>
              <a:t>DDL</a:t>
            </a:r>
            <a:r>
              <a:rPr lang="zh-CN" altLang="en-US" sz="1600" dirty="0" smtClean="0"/>
              <a:t>、</a:t>
            </a:r>
            <a:r>
              <a:rPr lang="en-US" altLang="zh-CN" sz="1600" dirty="0" smtClean="0"/>
              <a:t>DML</a:t>
            </a:r>
            <a:r>
              <a:rPr lang="zh-CN" altLang="en-US" sz="1600" dirty="0" smtClean="0"/>
              <a:t>、</a:t>
            </a:r>
            <a:r>
              <a:rPr lang="en-US" altLang="zh-CN" sz="1600" dirty="0" smtClean="0"/>
              <a:t>DCL</a:t>
            </a:r>
            <a:r>
              <a:rPr lang="zh-CN" altLang="en-US" sz="1600" dirty="0" smtClean="0"/>
              <a:t>、</a:t>
            </a:r>
            <a:r>
              <a:rPr lang="en-US" altLang="zh-CN" sz="1600" dirty="0" smtClean="0"/>
              <a:t>TCL</a:t>
            </a:r>
            <a:r>
              <a:rPr lang="zh-CN" altLang="en-US" sz="1600" dirty="0" smtClean="0"/>
              <a:t>四个部分，一般来说，权限分配要按照最小权限原则进行分配。</a:t>
            </a:r>
            <a:endParaRPr lang="en-US" altLang="zh-CN" sz="1600" dirty="0" smtClean="0"/>
          </a:p>
        </p:txBody>
      </p:sp>
      <p:pic>
        <p:nvPicPr>
          <p:cNvPr id="3" name="图片 2"/>
          <p:cNvPicPr>
            <a:picLocks noChangeAspect="1"/>
          </p:cNvPicPr>
          <p:nvPr/>
        </p:nvPicPr>
        <p:blipFill>
          <a:blip r:embed="rId3"/>
          <a:stretch>
            <a:fillRect/>
          </a:stretch>
        </p:blipFill>
        <p:spPr>
          <a:xfrm>
            <a:off x="3064943" y="32103"/>
            <a:ext cx="5792008" cy="2697141"/>
          </a:xfrm>
          <a:prstGeom prst="rect">
            <a:avLst/>
          </a:prstGeom>
        </p:spPr>
      </p:pic>
      <p:sp>
        <p:nvSpPr>
          <p:cNvPr id="8" name="Text Placeholder 1"/>
          <p:cNvSpPr txBox="1">
            <a:spLocks/>
          </p:cNvSpPr>
          <p:nvPr/>
        </p:nvSpPr>
        <p:spPr>
          <a:xfrm>
            <a:off x="1089376" y="4361083"/>
            <a:ext cx="9743141" cy="1713290"/>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zh-CN" altLang="en-US" sz="1600" dirty="0" smtClean="0"/>
              <a:t>限制访问</a:t>
            </a:r>
            <a:r>
              <a:rPr lang="en-US" altLang="zh-CN" sz="1600" dirty="0" smtClean="0"/>
              <a:t>MySQL</a:t>
            </a:r>
            <a:r>
              <a:rPr lang="zh-CN" altLang="en-US" sz="1600" dirty="0" smtClean="0"/>
              <a:t>的</a:t>
            </a:r>
            <a:r>
              <a:rPr lang="en-US" altLang="zh-CN" sz="1600" dirty="0" smtClean="0"/>
              <a:t>IP</a:t>
            </a:r>
          </a:p>
          <a:p>
            <a:pPr marL="285750" indent="-285750">
              <a:buFont typeface="Arial" panose="020B0604020202020204" pitchFamily="34" charset="0"/>
              <a:buChar char="•"/>
            </a:pPr>
            <a:r>
              <a:rPr lang="zh-CN" altLang="en-US" sz="1600" dirty="0" smtClean="0"/>
              <a:t>修改</a:t>
            </a:r>
            <a:r>
              <a:rPr lang="en-US" altLang="zh-CN" sz="1600" dirty="0" smtClean="0"/>
              <a:t>MySQL</a:t>
            </a:r>
            <a:r>
              <a:rPr lang="zh-CN" altLang="en-US" sz="1600" dirty="0" smtClean="0"/>
              <a:t>的端口</a:t>
            </a:r>
            <a:endParaRPr lang="en-US" altLang="zh-CN" sz="1600" dirty="0" smtClean="0"/>
          </a:p>
          <a:p>
            <a:pPr marL="285750" indent="-285750">
              <a:buFont typeface="Arial" panose="020B0604020202020204" pitchFamily="34" charset="0"/>
              <a:buChar char="•"/>
            </a:pPr>
            <a:r>
              <a:rPr lang="zh-CN" altLang="en-US" sz="1600" dirty="0"/>
              <a:t>对</a:t>
            </a:r>
            <a:r>
              <a:rPr lang="zh-CN" altLang="en-US" sz="1600" dirty="0" smtClean="0"/>
              <a:t>用户设置强密码，并设定用户访问</a:t>
            </a:r>
            <a:r>
              <a:rPr lang="en-US" altLang="zh-CN" sz="1600" dirty="0" smtClean="0"/>
              <a:t>IP</a:t>
            </a:r>
          </a:p>
          <a:p>
            <a:pPr marL="285750" indent="-285750">
              <a:buFont typeface="Arial" panose="020B0604020202020204" pitchFamily="34" charset="0"/>
              <a:buChar char="•"/>
            </a:pPr>
            <a:r>
              <a:rPr lang="en-US" altLang="zh-CN" sz="1600" dirty="0" smtClean="0"/>
              <a:t>Root</a:t>
            </a:r>
            <a:r>
              <a:rPr lang="zh-CN" altLang="en-US" sz="1600" dirty="0" smtClean="0"/>
              <a:t>强密码，且仅允许本地登陆</a:t>
            </a:r>
            <a:endParaRPr lang="en-US" altLang="zh-CN" sz="1600" dirty="0" smtClean="0"/>
          </a:p>
          <a:p>
            <a:pPr marL="285750" indent="-285750">
              <a:buFont typeface="Arial" panose="020B0604020202020204" pitchFamily="34" charset="0"/>
              <a:buChar char="•"/>
            </a:pPr>
            <a:r>
              <a:rPr lang="zh-CN" altLang="en-US" sz="1600" dirty="0"/>
              <a:t>给</a:t>
            </a:r>
            <a:r>
              <a:rPr lang="zh-CN" altLang="en-US" sz="1600" dirty="0" smtClean="0"/>
              <a:t>运行</a:t>
            </a:r>
            <a:r>
              <a:rPr lang="en-US" altLang="zh-CN" sz="1600" dirty="0" smtClean="0"/>
              <a:t>MySQL</a:t>
            </a:r>
            <a:r>
              <a:rPr lang="zh-CN" altLang="en-US" sz="1600" dirty="0" smtClean="0"/>
              <a:t>服务专用的系统账户，仅给其相应目录的读写权限</a:t>
            </a:r>
            <a:endParaRPr lang="en-US" altLang="zh-CN" sz="1600" dirty="0" smtClean="0"/>
          </a:p>
        </p:txBody>
      </p:sp>
    </p:spTree>
    <p:extLst>
      <p:ext uri="{BB962C8B-B14F-4D97-AF65-F5344CB8AC3E}">
        <p14:creationId xmlns:p14="http://schemas.microsoft.com/office/powerpoint/2010/main" val="346585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zh-CN" altLang="en-US" dirty="0"/>
              <a:t>目录 </a:t>
            </a:r>
            <a:r>
              <a:rPr lang="en-US" altLang="zh-CN" dirty="0"/>
              <a:t>CONTENT</a:t>
            </a:r>
            <a:r>
              <a:rPr lang="zh-CN" altLang="en-US" dirty="0"/>
              <a:t> </a:t>
            </a:r>
            <a:endParaRPr lang="en-US" dirty="0"/>
          </a:p>
        </p:txBody>
      </p:sp>
      <p:sp>
        <p:nvSpPr>
          <p:cNvPr id="3" name="Text Placeholder 2"/>
          <p:cNvSpPr>
            <a:spLocks noGrp="1"/>
          </p:cNvSpPr>
          <p:nvPr>
            <p:ph type="body" sz="quarter" idx="11"/>
          </p:nvPr>
        </p:nvSpPr>
        <p:spPr>
          <a:xfrm>
            <a:off x="812800" y="1596249"/>
            <a:ext cx="10636250" cy="350865"/>
          </a:xfrm>
        </p:spPr>
        <p:txBody>
          <a:bodyPr/>
          <a:lstStyle/>
          <a:p>
            <a:r>
              <a:rPr lang="zh-CN" altLang="en-US" dirty="0" smtClean="0"/>
              <a:t>将从主从架构、监控、灾备等高可用的主要部分分别讲述一个高可用的数据库架构的各个组件。</a:t>
            </a:r>
            <a:endParaRPr lang="zh-CN" altLang="en-US" dirty="0"/>
          </a:p>
        </p:txBody>
      </p:sp>
      <p:sp>
        <p:nvSpPr>
          <p:cNvPr id="4" name="Text Placeholder 3"/>
          <p:cNvSpPr>
            <a:spLocks noGrp="1"/>
          </p:cNvSpPr>
          <p:nvPr>
            <p:ph type="body" sz="quarter" idx="12"/>
          </p:nvPr>
        </p:nvSpPr>
        <p:spPr/>
        <p:txBody>
          <a:bodyPr/>
          <a:lstStyle/>
          <a:p>
            <a:r>
              <a:rPr lang="en-US" altLang="zh-CN" sz="1050" dirty="0"/>
              <a:t>Part One</a:t>
            </a:r>
            <a:endParaRPr lang="en-US" sz="1050" dirty="0"/>
          </a:p>
        </p:txBody>
      </p:sp>
      <p:sp>
        <p:nvSpPr>
          <p:cNvPr id="5" name="Text Placeholder 4"/>
          <p:cNvSpPr>
            <a:spLocks noGrp="1"/>
          </p:cNvSpPr>
          <p:nvPr>
            <p:ph type="body" sz="quarter" idx="13"/>
          </p:nvPr>
        </p:nvSpPr>
        <p:spPr>
          <a:xfrm>
            <a:off x="2220687" y="4060028"/>
            <a:ext cx="2191657" cy="396239"/>
          </a:xfrm>
        </p:spPr>
        <p:txBody>
          <a:bodyPr/>
          <a:lstStyle/>
          <a:p>
            <a:r>
              <a:rPr lang="en-US" sz="1050" dirty="0"/>
              <a:t>Part </a:t>
            </a:r>
            <a:r>
              <a:rPr lang="en-US" altLang="zh-CN" sz="1050" dirty="0"/>
              <a:t>Two</a:t>
            </a:r>
            <a:endParaRPr lang="en-US" sz="1050" dirty="0"/>
          </a:p>
          <a:p>
            <a:endParaRPr lang="en-US" sz="1050" dirty="0"/>
          </a:p>
        </p:txBody>
      </p:sp>
      <p:sp>
        <p:nvSpPr>
          <p:cNvPr id="6" name="Text Placeholder 5"/>
          <p:cNvSpPr>
            <a:spLocks noGrp="1"/>
          </p:cNvSpPr>
          <p:nvPr>
            <p:ph type="body" sz="quarter" idx="15"/>
          </p:nvPr>
        </p:nvSpPr>
        <p:spPr>
          <a:xfrm>
            <a:off x="812799" y="4664542"/>
            <a:ext cx="2191657" cy="679656"/>
          </a:xfrm>
        </p:spPr>
        <p:txBody>
          <a:bodyPr/>
          <a:lstStyle/>
          <a:p>
            <a:r>
              <a:rPr lang="zh-CN" altLang="en-US" sz="1600" dirty="0" smtClean="0"/>
              <a:t>总体介绍</a:t>
            </a:r>
            <a:endParaRPr lang="en-US" sz="1600" dirty="0"/>
          </a:p>
        </p:txBody>
      </p:sp>
      <p:sp>
        <p:nvSpPr>
          <p:cNvPr id="7" name="Text Placeholder 6"/>
          <p:cNvSpPr>
            <a:spLocks noGrp="1"/>
          </p:cNvSpPr>
          <p:nvPr>
            <p:ph type="body" sz="quarter" idx="16"/>
          </p:nvPr>
        </p:nvSpPr>
        <p:spPr>
          <a:xfrm>
            <a:off x="2204358" y="4664542"/>
            <a:ext cx="2383542" cy="679656"/>
          </a:xfrm>
        </p:spPr>
        <p:txBody>
          <a:bodyPr/>
          <a:lstStyle/>
          <a:p>
            <a:r>
              <a:rPr lang="zh-CN" altLang="en-US" sz="1600" dirty="0" smtClean="0"/>
              <a:t>常用规范</a:t>
            </a:r>
            <a:endParaRPr lang="en-US" sz="1600" dirty="0"/>
          </a:p>
        </p:txBody>
      </p:sp>
      <p:sp>
        <p:nvSpPr>
          <p:cNvPr id="8" name="Text Placeholder 7"/>
          <p:cNvSpPr>
            <a:spLocks noGrp="1"/>
          </p:cNvSpPr>
          <p:nvPr>
            <p:ph type="body" sz="quarter" idx="17"/>
          </p:nvPr>
        </p:nvSpPr>
        <p:spPr>
          <a:xfrm>
            <a:off x="3635400" y="4060028"/>
            <a:ext cx="2191657" cy="396239"/>
          </a:xfrm>
        </p:spPr>
        <p:txBody>
          <a:bodyPr/>
          <a:lstStyle/>
          <a:p>
            <a:r>
              <a:rPr lang="en-US" sz="1050" dirty="0"/>
              <a:t>Part </a:t>
            </a:r>
            <a:r>
              <a:rPr lang="en-US" altLang="zh-CN" sz="1050" dirty="0"/>
              <a:t>Three</a:t>
            </a:r>
            <a:endParaRPr lang="en-US" sz="1050" dirty="0"/>
          </a:p>
        </p:txBody>
      </p:sp>
      <p:sp>
        <p:nvSpPr>
          <p:cNvPr id="9" name="Text Placeholder 8"/>
          <p:cNvSpPr>
            <a:spLocks noGrp="1"/>
          </p:cNvSpPr>
          <p:nvPr>
            <p:ph type="body" sz="quarter" idx="18"/>
          </p:nvPr>
        </p:nvSpPr>
        <p:spPr>
          <a:xfrm>
            <a:off x="3673942" y="4677750"/>
            <a:ext cx="2191657" cy="679656"/>
          </a:xfrm>
        </p:spPr>
        <p:txBody>
          <a:bodyPr/>
          <a:lstStyle/>
          <a:p>
            <a:r>
              <a:rPr lang="zh-CN" altLang="en-US" sz="1600" dirty="0" smtClean="0"/>
              <a:t>复制技术</a:t>
            </a:r>
            <a:endParaRPr lang="en-US" sz="1600" dirty="0"/>
          </a:p>
        </p:txBody>
      </p:sp>
      <p:sp>
        <p:nvSpPr>
          <p:cNvPr id="10" name="Text Placeholder 9"/>
          <p:cNvSpPr>
            <a:spLocks noGrp="1"/>
          </p:cNvSpPr>
          <p:nvPr>
            <p:ph type="body" sz="quarter" idx="19"/>
          </p:nvPr>
        </p:nvSpPr>
        <p:spPr>
          <a:xfrm>
            <a:off x="5081830" y="4081353"/>
            <a:ext cx="2191657" cy="396239"/>
          </a:xfrm>
        </p:spPr>
        <p:txBody>
          <a:bodyPr/>
          <a:lstStyle/>
          <a:p>
            <a:r>
              <a:rPr lang="en-US" sz="1050" dirty="0"/>
              <a:t>Part </a:t>
            </a:r>
            <a:r>
              <a:rPr lang="en-US" altLang="zh-CN" sz="1050" dirty="0"/>
              <a:t>Four</a:t>
            </a:r>
            <a:endParaRPr lang="en-US" sz="1050" dirty="0"/>
          </a:p>
        </p:txBody>
      </p:sp>
      <p:sp>
        <p:nvSpPr>
          <p:cNvPr id="11" name="Text Placeholder 10"/>
          <p:cNvSpPr>
            <a:spLocks noGrp="1"/>
          </p:cNvSpPr>
          <p:nvPr>
            <p:ph type="body" sz="quarter" idx="20"/>
          </p:nvPr>
        </p:nvSpPr>
        <p:spPr>
          <a:xfrm>
            <a:off x="5081830" y="4677748"/>
            <a:ext cx="2191657" cy="679656"/>
          </a:xfrm>
        </p:spPr>
        <p:txBody>
          <a:bodyPr/>
          <a:lstStyle/>
          <a:p>
            <a:r>
              <a:rPr lang="zh-CN" altLang="en-US" sz="1600" dirty="0" smtClean="0"/>
              <a:t>监控</a:t>
            </a:r>
            <a:endParaRPr lang="en-US" sz="1600" dirty="0"/>
          </a:p>
        </p:txBody>
      </p:sp>
      <p:sp>
        <p:nvSpPr>
          <p:cNvPr id="44" name="Text Placeholder 3"/>
          <p:cNvSpPr txBox="1">
            <a:spLocks/>
          </p:cNvSpPr>
          <p:nvPr/>
        </p:nvSpPr>
        <p:spPr>
          <a:xfrm>
            <a:off x="6239354" y="4081351"/>
            <a:ext cx="2191657" cy="396239"/>
          </a:xfrm>
          <a:prstGeom prst="rect">
            <a:avLst/>
          </a:prstGeom>
        </p:spPr>
        <p:txBody>
          <a:bodyPr/>
          <a:lstStyle>
            <a:lvl1pPr marL="0" indent="0" algn="l" defTabSz="914400" rtl="0" eaLnBrk="1" latinLnBrk="0" hangingPunct="1">
              <a:lnSpc>
                <a:spcPct val="130000"/>
              </a:lnSpc>
              <a:spcBef>
                <a:spcPts val="1000"/>
              </a:spcBef>
              <a:buFont typeface="Arial" panose="020B0604020202020204" pitchFamily="34" charset="0"/>
              <a:buNone/>
              <a:defRPr sz="1600" b="0" kern="1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050" dirty="0" smtClean="0"/>
              <a:t>Part Five</a:t>
            </a:r>
            <a:endParaRPr lang="en-US" sz="1050" dirty="0"/>
          </a:p>
        </p:txBody>
      </p:sp>
      <p:sp>
        <p:nvSpPr>
          <p:cNvPr id="45" name="Text Placeholder 4"/>
          <p:cNvSpPr txBox="1">
            <a:spLocks/>
          </p:cNvSpPr>
          <p:nvPr/>
        </p:nvSpPr>
        <p:spPr>
          <a:xfrm>
            <a:off x="7709931" y="4081351"/>
            <a:ext cx="2191657" cy="396239"/>
          </a:xfrm>
          <a:prstGeom prst="rect">
            <a:avLst/>
          </a:prstGeom>
        </p:spPr>
        <p:txBody>
          <a:bodyPr/>
          <a:lstStyle>
            <a:lvl1pPr marL="0" indent="0" algn="l" defTabSz="914400" rtl="0" eaLnBrk="1" latinLnBrk="0" hangingPunct="1">
              <a:lnSpc>
                <a:spcPct val="130000"/>
              </a:lnSpc>
              <a:spcBef>
                <a:spcPts val="1000"/>
              </a:spcBef>
              <a:buFont typeface="Arial" panose="020B0604020202020204" pitchFamily="34" charset="0"/>
              <a:buNone/>
              <a:defRPr sz="1600" b="0" kern="1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050" dirty="0" smtClean="0"/>
              <a:t>Part Six</a:t>
            </a:r>
          </a:p>
          <a:p>
            <a:endParaRPr lang="en-US" sz="1050" dirty="0"/>
          </a:p>
        </p:txBody>
      </p:sp>
      <p:sp>
        <p:nvSpPr>
          <p:cNvPr id="46" name="Text Placeholder 5"/>
          <p:cNvSpPr txBox="1">
            <a:spLocks/>
          </p:cNvSpPr>
          <p:nvPr/>
        </p:nvSpPr>
        <p:spPr>
          <a:xfrm>
            <a:off x="6240348" y="4663498"/>
            <a:ext cx="2191657" cy="679656"/>
          </a:xfrm>
          <a:prstGeom prst="rect">
            <a:avLst/>
          </a:prstGeom>
        </p:spPr>
        <p:txBody>
          <a:bodyPr/>
          <a:lstStyle>
            <a:lvl1pPr marL="0" indent="0" algn="l" defTabSz="914400" rtl="0" eaLnBrk="1" latinLnBrk="0" hangingPunct="1">
              <a:lnSpc>
                <a:spcPct val="100000"/>
              </a:lnSpc>
              <a:spcBef>
                <a:spcPts val="0"/>
              </a:spcBef>
              <a:buFont typeface="Arial" panose="020B0604020202020204" pitchFamily="34" charset="0"/>
              <a:buNone/>
              <a:defRPr sz="2800" b="1" kern="1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smtClean="0"/>
              <a:t>灾备</a:t>
            </a:r>
            <a:endParaRPr lang="en-US" sz="1600" dirty="0"/>
          </a:p>
        </p:txBody>
      </p:sp>
      <p:sp>
        <p:nvSpPr>
          <p:cNvPr id="47" name="Text Placeholder 6"/>
          <p:cNvSpPr txBox="1">
            <a:spLocks/>
          </p:cNvSpPr>
          <p:nvPr/>
        </p:nvSpPr>
        <p:spPr>
          <a:xfrm>
            <a:off x="7734164" y="4670623"/>
            <a:ext cx="2383542" cy="679656"/>
          </a:xfrm>
          <a:prstGeom prst="rect">
            <a:avLst/>
          </a:prstGeom>
        </p:spPr>
        <p:txBody>
          <a:bodyPr/>
          <a:lstStyle>
            <a:lvl1pPr marL="0" indent="0" algn="l" defTabSz="914400" rtl="0" eaLnBrk="1" latinLnBrk="0" hangingPunct="1">
              <a:lnSpc>
                <a:spcPct val="100000"/>
              </a:lnSpc>
              <a:spcBef>
                <a:spcPts val="0"/>
              </a:spcBef>
              <a:buFont typeface="Arial" panose="020B0604020202020204" pitchFamily="34" charset="0"/>
              <a:buNone/>
              <a:defRPr sz="2800" b="1" kern="1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a:t>其他</a:t>
            </a:r>
            <a:endParaRPr lang="en-US" sz="1600" dirty="0"/>
          </a:p>
        </p:txBody>
      </p:sp>
      <p:sp>
        <p:nvSpPr>
          <p:cNvPr id="48" name="Text Placeholder 7"/>
          <p:cNvSpPr txBox="1">
            <a:spLocks/>
          </p:cNvSpPr>
          <p:nvPr/>
        </p:nvSpPr>
        <p:spPr>
          <a:xfrm>
            <a:off x="9021877" y="4060028"/>
            <a:ext cx="2191657" cy="396239"/>
          </a:xfrm>
          <a:prstGeom prst="rect">
            <a:avLst/>
          </a:prstGeom>
        </p:spPr>
        <p:txBody>
          <a:bodyPr/>
          <a:lstStyle>
            <a:lvl1pPr marL="0" indent="0" algn="l" defTabSz="914400" rtl="0" eaLnBrk="1" latinLnBrk="0" hangingPunct="1">
              <a:lnSpc>
                <a:spcPct val="130000"/>
              </a:lnSpc>
              <a:spcBef>
                <a:spcPts val="1000"/>
              </a:spcBef>
              <a:buFont typeface="Arial" panose="020B0604020202020204" pitchFamily="34" charset="0"/>
              <a:buNone/>
              <a:defRPr sz="1600" b="0" kern="1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050" dirty="0" smtClean="0"/>
              <a:t>Part Seven</a:t>
            </a:r>
            <a:endParaRPr lang="en-US" sz="1050" dirty="0"/>
          </a:p>
        </p:txBody>
      </p:sp>
      <p:sp>
        <p:nvSpPr>
          <p:cNvPr id="49" name="Text Placeholder 8"/>
          <p:cNvSpPr txBox="1">
            <a:spLocks/>
          </p:cNvSpPr>
          <p:nvPr/>
        </p:nvSpPr>
        <p:spPr>
          <a:xfrm>
            <a:off x="9120818" y="4709883"/>
            <a:ext cx="2191657" cy="679656"/>
          </a:xfrm>
          <a:prstGeom prst="rect">
            <a:avLst/>
          </a:prstGeom>
        </p:spPr>
        <p:txBody>
          <a:bodyPr/>
          <a:lstStyle>
            <a:lvl1pPr marL="0" indent="0" algn="l" defTabSz="914400" rtl="0" eaLnBrk="1" latinLnBrk="0" hangingPunct="1">
              <a:lnSpc>
                <a:spcPct val="100000"/>
              </a:lnSpc>
              <a:spcBef>
                <a:spcPts val="0"/>
              </a:spcBef>
              <a:buFont typeface="Arial" panose="020B0604020202020204" pitchFamily="34" charset="0"/>
              <a:buNone/>
              <a:defRPr sz="2800" b="1" kern="1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smtClean="0"/>
              <a:t>工具一览</a:t>
            </a:r>
            <a:endParaRPr lang="en-US" sz="1600" dirty="0"/>
          </a:p>
        </p:txBody>
      </p:sp>
    </p:spTree>
    <p:extLst>
      <p:ext uri="{BB962C8B-B14F-4D97-AF65-F5344CB8AC3E}">
        <p14:creationId xmlns:p14="http://schemas.microsoft.com/office/powerpoint/2010/main" val="52656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2800" y="713218"/>
            <a:ext cx="3599544" cy="590931"/>
          </a:xfrm>
        </p:spPr>
        <p:txBody>
          <a:bodyPr/>
          <a:lstStyle/>
          <a:p>
            <a:r>
              <a:rPr lang="zh-CN" altLang="en-US" dirty="0"/>
              <a:t>新</a:t>
            </a:r>
            <a:r>
              <a:rPr lang="zh-CN" altLang="en-US" dirty="0" smtClean="0"/>
              <a:t>方案</a:t>
            </a:r>
            <a:endParaRPr lang="en-US" altLang="zh-CN" dirty="0" smtClean="0"/>
          </a:p>
        </p:txBody>
      </p:sp>
      <p:sp>
        <p:nvSpPr>
          <p:cNvPr id="22" name="Text Placeholder 1"/>
          <p:cNvSpPr txBox="1">
            <a:spLocks/>
          </p:cNvSpPr>
          <p:nvPr/>
        </p:nvSpPr>
        <p:spPr>
          <a:xfrm>
            <a:off x="812795" y="3670588"/>
            <a:ext cx="9743141" cy="424732"/>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a:t>2</a:t>
            </a:r>
            <a:r>
              <a:rPr lang="en-US" altLang="zh-CN" sz="2400" dirty="0" smtClean="0"/>
              <a:t>.MySQL</a:t>
            </a:r>
            <a:r>
              <a:rPr lang="zh-CN" altLang="en-US" sz="2400" dirty="0" smtClean="0"/>
              <a:t>集群</a:t>
            </a:r>
            <a:endParaRPr lang="en-US" altLang="zh-CN" sz="2400" dirty="0" smtClean="0"/>
          </a:p>
        </p:txBody>
      </p:sp>
      <p:sp>
        <p:nvSpPr>
          <p:cNvPr id="23" name="Text Placeholder 1"/>
          <p:cNvSpPr txBox="1">
            <a:spLocks/>
          </p:cNvSpPr>
          <p:nvPr/>
        </p:nvSpPr>
        <p:spPr>
          <a:xfrm>
            <a:off x="812796" y="1883628"/>
            <a:ext cx="9743141" cy="424732"/>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1.</a:t>
            </a:r>
            <a:r>
              <a:rPr lang="zh-CN" altLang="en-US" sz="2400" dirty="0" smtClean="0"/>
              <a:t>云计算解决方案</a:t>
            </a:r>
            <a:endParaRPr lang="en-US" altLang="zh-CN" sz="1600" dirty="0" smtClean="0"/>
          </a:p>
        </p:txBody>
      </p:sp>
      <p:sp>
        <p:nvSpPr>
          <p:cNvPr id="6" name="Text Placeholder 1"/>
          <p:cNvSpPr txBox="1">
            <a:spLocks/>
          </p:cNvSpPr>
          <p:nvPr/>
        </p:nvSpPr>
        <p:spPr>
          <a:xfrm>
            <a:off x="1089378" y="2407895"/>
            <a:ext cx="9743141" cy="757130"/>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smtClean="0"/>
              <a:t>之前介绍的高可用数据库，是基于传统服务器的结构，对于一些小项目而言，可能有些大材小用，而且维护成本，学习成本都较高。此时选择目前流行的云计算解决方案，对于小项目而言，有着很大的优点：免去人工维护，免去搭建</a:t>
            </a:r>
            <a:r>
              <a:rPr lang="en-US" altLang="zh-CN" sz="1600" dirty="0" smtClean="0"/>
              <a:t>dashboard</a:t>
            </a:r>
            <a:r>
              <a:rPr lang="zh-CN" altLang="en-US" sz="1600" dirty="0" smtClean="0"/>
              <a:t>监控平台，可以按需扩展、有专业的安全团队及策略，不用担心断电等灾难。</a:t>
            </a:r>
            <a:endParaRPr lang="en-US" altLang="zh-CN" sz="1600" dirty="0" smtClean="0"/>
          </a:p>
        </p:txBody>
      </p:sp>
      <p:sp>
        <p:nvSpPr>
          <p:cNvPr id="13" name="Text Placeholder 1"/>
          <p:cNvSpPr txBox="1">
            <a:spLocks/>
          </p:cNvSpPr>
          <p:nvPr/>
        </p:nvSpPr>
        <p:spPr>
          <a:xfrm>
            <a:off x="1089377" y="4232113"/>
            <a:ext cx="9743141" cy="1106970"/>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dirty="0" smtClean="0"/>
              <a:t>新的</a:t>
            </a:r>
            <a:r>
              <a:rPr lang="en-US" altLang="zh-CN" sz="1600" dirty="0" smtClean="0"/>
              <a:t>cluster</a:t>
            </a:r>
            <a:r>
              <a:rPr lang="zh-CN" altLang="en-US" sz="1600" dirty="0" smtClean="0"/>
              <a:t>集群引擎，在传统的主从架构中，可以多点分布式写入，性能极大提高。单点故障，总体架构也能正常运行。目前来说，</a:t>
            </a:r>
            <a:r>
              <a:rPr lang="en-US" altLang="zh-CN" sz="1600" dirty="0" smtClean="0"/>
              <a:t>MySQL</a:t>
            </a:r>
            <a:r>
              <a:rPr lang="zh-CN" altLang="en-US" sz="1600" dirty="0" smtClean="0"/>
              <a:t>分布式集群解决方案应该是最满足高可用性的，当然，结构也是最复杂的，适合业务量大，对服务器运行要求高的企业。不过，小心‘裂脑综合症’哦</a:t>
            </a:r>
            <a:r>
              <a:rPr lang="en-US" altLang="zh-CN" sz="1600" dirty="0" smtClean="0"/>
              <a:t>~</a:t>
            </a:r>
            <a:endParaRPr lang="zh-CN" altLang="zh-CN" sz="1600" dirty="0" smtClean="0"/>
          </a:p>
          <a:p>
            <a:endParaRPr lang="en-US" altLang="zh-CN" sz="1600" dirty="0" smtClean="0"/>
          </a:p>
        </p:txBody>
      </p:sp>
    </p:spTree>
    <p:extLst>
      <p:ext uri="{BB962C8B-B14F-4D97-AF65-F5344CB8AC3E}">
        <p14:creationId xmlns:p14="http://schemas.microsoft.com/office/powerpoint/2010/main" val="1793451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305300" y="2630269"/>
            <a:ext cx="3581400" cy="646331"/>
          </a:xfrm>
        </p:spPr>
        <p:txBody>
          <a:bodyPr/>
          <a:lstStyle/>
          <a:p>
            <a:r>
              <a:rPr lang="en-US" dirty="0"/>
              <a:t>Part </a:t>
            </a:r>
            <a:r>
              <a:rPr lang="en-US" altLang="zh-CN" dirty="0"/>
              <a:t>Seven</a:t>
            </a:r>
            <a:endParaRPr lang="en-US" dirty="0"/>
          </a:p>
        </p:txBody>
      </p:sp>
      <p:sp>
        <p:nvSpPr>
          <p:cNvPr id="3" name="Text Placeholder 2"/>
          <p:cNvSpPr>
            <a:spLocks noGrp="1"/>
          </p:cNvSpPr>
          <p:nvPr>
            <p:ph type="body" sz="quarter" idx="11"/>
          </p:nvPr>
        </p:nvSpPr>
        <p:spPr>
          <a:xfrm>
            <a:off x="4305300" y="3328745"/>
            <a:ext cx="3581400" cy="757130"/>
          </a:xfrm>
        </p:spPr>
        <p:txBody>
          <a:bodyPr/>
          <a:lstStyle/>
          <a:p>
            <a:r>
              <a:rPr lang="zh-CN" altLang="en-US" dirty="0" smtClean="0"/>
              <a:t>工具一览</a:t>
            </a:r>
            <a:endParaRPr lang="zh-CN" altLang="en-US" dirty="0"/>
          </a:p>
        </p:txBody>
      </p:sp>
    </p:spTree>
    <p:extLst>
      <p:ext uri="{BB962C8B-B14F-4D97-AF65-F5344CB8AC3E}">
        <p14:creationId xmlns:p14="http://schemas.microsoft.com/office/powerpoint/2010/main" val="943896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50"/>
          <p:cNvGrpSpPr/>
          <p:nvPr/>
        </p:nvGrpSpPr>
        <p:grpSpPr>
          <a:xfrm>
            <a:off x="5529942" y="2842824"/>
            <a:ext cx="1132116" cy="1191132"/>
            <a:chOff x="6523038" y="1993900"/>
            <a:chExt cx="1339850" cy="1409700"/>
          </a:xfrm>
          <a:solidFill>
            <a:schemeClr val="tx1"/>
          </a:solidFill>
        </p:grpSpPr>
        <p:sp>
          <p:nvSpPr>
            <p:cNvPr id="4" name="Freeform 31"/>
            <p:cNvSpPr>
              <a:spLocks/>
            </p:cNvSpPr>
            <p:nvPr/>
          </p:nvSpPr>
          <p:spPr bwMode="auto">
            <a:xfrm>
              <a:off x="7031038" y="2005013"/>
              <a:ext cx="325438" cy="163512"/>
            </a:xfrm>
            <a:custGeom>
              <a:avLst/>
              <a:gdLst>
                <a:gd name="T0" fmla="*/ 132 w 177"/>
                <a:gd name="T1" fmla="*/ 88 h 88"/>
                <a:gd name="T2" fmla="*/ 132 w 177"/>
                <a:gd name="T3" fmla="*/ 88 h 88"/>
                <a:gd name="T4" fmla="*/ 177 w 177"/>
                <a:gd name="T5" fmla="*/ 0 h 88"/>
                <a:gd name="T6" fmla="*/ 0 w 177"/>
                <a:gd name="T7" fmla="*/ 0 h 88"/>
                <a:gd name="T8" fmla="*/ 44 w 177"/>
                <a:gd name="T9" fmla="*/ 88 h 88"/>
                <a:gd name="T10" fmla="*/ 132 w 177"/>
                <a:gd name="T11" fmla="*/ 88 h 88"/>
              </a:gdLst>
              <a:ahLst/>
              <a:cxnLst>
                <a:cxn ang="0">
                  <a:pos x="T0" y="T1"/>
                </a:cxn>
                <a:cxn ang="0">
                  <a:pos x="T2" y="T3"/>
                </a:cxn>
                <a:cxn ang="0">
                  <a:pos x="T4" y="T5"/>
                </a:cxn>
                <a:cxn ang="0">
                  <a:pos x="T6" y="T7"/>
                </a:cxn>
                <a:cxn ang="0">
                  <a:pos x="T8" y="T9"/>
                </a:cxn>
                <a:cxn ang="0">
                  <a:pos x="T10" y="T11"/>
                </a:cxn>
              </a:cxnLst>
              <a:rect l="0" t="0" r="r" b="b"/>
              <a:pathLst>
                <a:path w="177" h="88">
                  <a:moveTo>
                    <a:pt x="132" y="88"/>
                  </a:moveTo>
                  <a:lnTo>
                    <a:pt x="132" y="88"/>
                  </a:lnTo>
                  <a:lnTo>
                    <a:pt x="177" y="0"/>
                  </a:lnTo>
                  <a:lnTo>
                    <a:pt x="0" y="0"/>
                  </a:lnTo>
                  <a:lnTo>
                    <a:pt x="44" y="88"/>
                  </a:lnTo>
                  <a:lnTo>
                    <a:pt x="132" y="8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 name="Freeform 32"/>
            <p:cNvSpPr>
              <a:spLocks/>
            </p:cNvSpPr>
            <p:nvPr/>
          </p:nvSpPr>
          <p:spPr bwMode="auto">
            <a:xfrm>
              <a:off x="7092950" y="2205038"/>
              <a:ext cx="207963" cy="1127125"/>
            </a:xfrm>
            <a:custGeom>
              <a:avLst/>
              <a:gdLst>
                <a:gd name="T0" fmla="*/ 0 w 113"/>
                <a:gd name="T1" fmla="*/ 367 h 611"/>
                <a:gd name="T2" fmla="*/ 0 w 113"/>
                <a:gd name="T3" fmla="*/ 367 h 611"/>
                <a:gd name="T4" fmla="*/ 54 w 113"/>
                <a:gd name="T5" fmla="*/ 611 h 611"/>
                <a:gd name="T6" fmla="*/ 113 w 113"/>
                <a:gd name="T7" fmla="*/ 369 h 611"/>
                <a:gd name="T8" fmla="*/ 98 w 113"/>
                <a:gd name="T9" fmla="*/ 0 h 611"/>
                <a:gd name="T10" fmla="*/ 10 w 113"/>
                <a:gd name="T11" fmla="*/ 0 h 611"/>
                <a:gd name="T12" fmla="*/ 0 w 113"/>
                <a:gd name="T13" fmla="*/ 367 h 611"/>
              </a:gdLst>
              <a:ahLst/>
              <a:cxnLst>
                <a:cxn ang="0">
                  <a:pos x="T0" y="T1"/>
                </a:cxn>
                <a:cxn ang="0">
                  <a:pos x="T2" y="T3"/>
                </a:cxn>
                <a:cxn ang="0">
                  <a:pos x="T4" y="T5"/>
                </a:cxn>
                <a:cxn ang="0">
                  <a:pos x="T6" y="T7"/>
                </a:cxn>
                <a:cxn ang="0">
                  <a:pos x="T8" y="T9"/>
                </a:cxn>
                <a:cxn ang="0">
                  <a:pos x="T10" y="T11"/>
                </a:cxn>
                <a:cxn ang="0">
                  <a:pos x="T12" y="T13"/>
                </a:cxn>
              </a:cxnLst>
              <a:rect l="0" t="0" r="r" b="b"/>
              <a:pathLst>
                <a:path w="113" h="611">
                  <a:moveTo>
                    <a:pt x="0" y="367"/>
                  </a:moveTo>
                  <a:lnTo>
                    <a:pt x="0" y="367"/>
                  </a:lnTo>
                  <a:cubicBezTo>
                    <a:pt x="19" y="429"/>
                    <a:pt x="54" y="611"/>
                    <a:pt x="54" y="611"/>
                  </a:cubicBezTo>
                  <a:cubicBezTo>
                    <a:pt x="54" y="611"/>
                    <a:pt x="95" y="431"/>
                    <a:pt x="113" y="369"/>
                  </a:cubicBezTo>
                  <a:lnTo>
                    <a:pt x="98" y="0"/>
                  </a:lnTo>
                  <a:lnTo>
                    <a:pt x="10" y="0"/>
                  </a:lnTo>
                  <a:lnTo>
                    <a:pt x="0" y="36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 name="Freeform 33"/>
            <p:cNvSpPr>
              <a:spLocks/>
            </p:cNvSpPr>
            <p:nvPr/>
          </p:nvSpPr>
          <p:spPr bwMode="auto">
            <a:xfrm>
              <a:off x="6523038" y="1993900"/>
              <a:ext cx="669925" cy="1409700"/>
            </a:xfrm>
            <a:custGeom>
              <a:avLst/>
              <a:gdLst>
                <a:gd name="T0" fmla="*/ 243 w 364"/>
                <a:gd name="T1" fmla="*/ 0 h 764"/>
                <a:gd name="T2" fmla="*/ 243 w 364"/>
                <a:gd name="T3" fmla="*/ 0 h 764"/>
                <a:gd name="T4" fmla="*/ 134 w 364"/>
                <a:gd name="T5" fmla="*/ 79 h 764"/>
                <a:gd name="T6" fmla="*/ 0 w 364"/>
                <a:gd name="T7" fmla="*/ 49 h 764"/>
                <a:gd name="T8" fmla="*/ 299 w 364"/>
                <a:gd name="T9" fmla="*/ 687 h 764"/>
                <a:gd name="T10" fmla="*/ 364 w 364"/>
                <a:gd name="T11" fmla="*/ 764 h 764"/>
                <a:gd name="T12" fmla="*/ 305 w 364"/>
                <a:gd name="T13" fmla="*/ 562 h 764"/>
                <a:gd name="T14" fmla="*/ 243 w 364"/>
                <a:gd name="T15" fmla="*/ 0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43" y="0"/>
                  </a:moveTo>
                  <a:lnTo>
                    <a:pt x="243" y="0"/>
                  </a:lnTo>
                  <a:lnTo>
                    <a:pt x="134" y="79"/>
                  </a:lnTo>
                  <a:lnTo>
                    <a:pt x="0" y="49"/>
                  </a:lnTo>
                  <a:cubicBezTo>
                    <a:pt x="129" y="412"/>
                    <a:pt x="235" y="597"/>
                    <a:pt x="299" y="687"/>
                  </a:cubicBezTo>
                  <a:cubicBezTo>
                    <a:pt x="340" y="746"/>
                    <a:pt x="364" y="764"/>
                    <a:pt x="364" y="764"/>
                  </a:cubicBezTo>
                  <a:cubicBezTo>
                    <a:pt x="340" y="707"/>
                    <a:pt x="320" y="637"/>
                    <a:pt x="305" y="562"/>
                  </a:cubicBezTo>
                  <a:cubicBezTo>
                    <a:pt x="251" y="307"/>
                    <a:pt x="243" y="0"/>
                    <a:pt x="24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 name="Freeform 34"/>
            <p:cNvSpPr>
              <a:spLocks/>
            </p:cNvSpPr>
            <p:nvPr/>
          </p:nvSpPr>
          <p:spPr bwMode="auto">
            <a:xfrm>
              <a:off x="7192963" y="1993900"/>
              <a:ext cx="669925" cy="1409700"/>
            </a:xfrm>
            <a:custGeom>
              <a:avLst/>
              <a:gdLst>
                <a:gd name="T0" fmla="*/ 230 w 364"/>
                <a:gd name="T1" fmla="*/ 79 h 764"/>
                <a:gd name="T2" fmla="*/ 230 w 364"/>
                <a:gd name="T3" fmla="*/ 79 h 764"/>
                <a:gd name="T4" fmla="*/ 121 w 364"/>
                <a:gd name="T5" fmla="*/ 0 h 764"/>
                <a:gd name="T6" fmla="*/ 59 w 364"/>
                <a:gd name="T7" fmla="*/ 562 h 764"/>
                <a:gd name="T8" fmla="*/ 0 w 364"/>
                <a:gd name="T9" fmla="*/ 764 h 764"/>
                <a:gd name="T10" fmla="*/ 66 w 364"/>
                <a:gd name="T11" fmla="*/ 687 h 764"/>
                <a:gd name="T12" fmla="*/ 364 w 364"/>
                <a:gd name="T13" fmla="*/ 48 h 764"/>
                <a:gd name="T14" fmla="*/ 230 w 364"/>
                <a:gd name="T15" fmla="*/ 79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 h="764">
                  <a:moveTo>
                    <a:pt x="230" y="79"/>
                  </a:moveTo>
                  <a:lnTo>
                    <a:pt x="230" y="79"/>
                  </a:lnTo>
                  <a:lnTo>
                    <a:pt x="121" y="0"/>
                  </a:lnTo>
                  <a:cubicBezTo>
                    <a:pt x="121" y="0"/>
                    <a:pt x="113" y="306"/>
                    <a:pt x="59" y="562"/>
                  </a:cubicBezTo>
                  <a:cubicBezTo>
                    <a:pt x="44" y="637"/>
                    <a:pt x="24" y="707"/>
                    <a:pt x="0" y="764"/>
                  </a:cubicBezTo>
                  <a:cubicBezTo>
                    <a:pt x="0" y="764"/>
                    <a:pt x="24" y="746"/>
                    <a:pt x="66" y="687"/>
                  </a:cubicBezTo>
                  <a:cubicBezTo>
                    <a:pt x="129" y="597"/>
                    <a:pt x="236" y="411"/>
                    <a:pt x="364" y="48"/>
                  </a:cubicBezTo>
                  <a:lnTo>
                    <a:pt x="230"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8" name="矩形 3"/>
          <p:cNvSpPr/>
          <p:nvPr/>
        </p:nvSpPr>
        <p:spPr>
          <a:xfrm>
            <a:off x="7742620" y="3149663"/>
            <a:ext cx="3404352" cy="1412694"/>
          </a:xfrm>
          <a:prstGeom prst="rect">
            <a:avLst/>
          </a:prstGeom>
        </p:spPr>
        <p:txBody>
          <a:bodyPr wrap="square">
            <a:spAutoFit/>
          </a:bodyPr>
          <a:lstStyle/>
          <a:p>
            <a:pPr lvl="0">
              <a:lnSpc>
                <a:spcPct val="130000"/>
              </a:lnSpc>
            </a:pPr>
            <a:r>
              <a:rPr lang="zh-CN" altLang="en-US" sz="1100" dirty="0">
                <a:solidFill>
                  <a:schemeClr val="bg1"/>
                </a:solidFill>
                <a:latin typeface="+mn-ea"/>
              </a:rPr>
              <a:t>标题数字等都可以通过点击和重新输入进行更改，顶部“开始”面板中可以对字体、字号、颜色、标题数字等都可以通过点击和重新输入进行更改，顶部“开始”面板中可以对字体、字号、颜色、标题数字等都可以通过点击和重新输入进行更改，顶部“开始”面板中可以对字体、字号、颜色、</a:t>
            </a:r>
          </a:p>
        </p:txBody>
      </p:sp>
      <p:sp>
        <p:nvSpPr>
          <p:cNvPr id="9" name="矩形 4"/>
          <p:cNvSpPr/>
          <p:nvPr/>
        </p:nvSpPr>
        <p:spPr>
          <a:xfrm>
            <a:off x="7742620" y="2438927"/>
            <a:ext cx="3057247" cy="596510"/>
          </a:xfrm>
          <a:prstGeom prst="rect">
            <a:avLst/>
          </a:prstGeom>
        </p:spPr>
        <p:txBody>
          <a:bodyPr wrap="none">
            <a:spAutoFit/>
          </a:bodyPr>
          <a:lstStyle/>
          <a:p>
            <a:pPr defTabSz="1219170">
              <a:lnSpc>
                <a:spcPct val="130000"/>
              </a:lnSpc>
              <a:defRPr/>
            </a:pPr>
            <a:r>
              <a:rPr lang="zh-CN" altLang="en-US" sz="2800" b="1" kern="0" dirty="0">
                <a:solidFill>
                  <a:schemeClr val="bg1"/>
                </a:solidFill>
              </a:rPr>
              <a:t>点击此处添加标题</a:t>
            </a:r>
            <a:endParaRPr lang="en-US" altLang="zh-CN" sz="2800" b="1" kern="0" dirty="0">
              <a:solidFill>
                <a:schemeClr val="bg1"/>
              </a:solidFill>
            </a:endParaRPr>
          </a:p>
        </p:txBody>
      </p:sp>
    </p:spTree>
    <p:extLst>
      <p:ext uri="{BB962C8B-B14F-4D97-AF65-F5344CB8AC3E}">
        <p14:creationId xmlns:p14="http://schemas.microsoft.com/office/powerpoint/2010/main" val="1326655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smtClean="0"/>
              <a:t>工具一览</a:t>
            </a:r>
            <a:endParaRPr lang="zh-CN" altLang="en-US" dirty="0"/>
          </a:p>
        </p:txBody>
      </p:sp>
      <p:graphicFrame>
        <p:nvGraphicFramePr>
          <p:cNvPr id="5" name="表格 4"/>
          <p:cNvGraphicFramePr>
            <a:graphicFrameLocks noGrp="1"/>
          </p:cNvGraphicFramePr>
          <p:nvPr>
            <p:extLst>
              <p:ext uri="{D42A27DB-BD31-4B8C-83A1-F6EECF244321}">
                <p14:modId xmlns:p14="http://schemas.microsoft.com/office/powerpoint/2010/main" val="2327157117"/>
              </p:ext>
            </p:extLst>
          </p:nvPr>
        </p:nvGraphicFramePr>
        <p:xfrm>
          <a:off x="213960" y="2950018"/>
          <a:ext cx="2245767" cy="3619500"/>
        </p:xfrm>
        <a:graphic>
          <a:graphicData uri="http://schemas.openxmlformats.org/drawingml/2006/table">
            <a:tbl>
              <a:tblPr/>
              <a:tblGrid>
                <a:gridCol w="666598"/>
                <a:gridCol w="1579169"/>
              </a:tblGrid>
              <a:tr h="218590">
                <a:tc>
                  <a:txBody>
                    <a:bodyPr/>
                    <a:lstStyle/>
                    <a:p>
                      <a:pPr marL="0" marR="0" fontAlgn="t">
                        <a:spcBef>
                          <a:spcPts val="0"/>
                        </a:spcBef>
                        <a:spcAft>
                          <a:spcPts val="0"/>
                        </a:spcAft>
                      </a:pPr>
                      <a:r>
                        <a:rPr lang="en-US" sz="1050" dirty="0" smtClean="0">
                          <a:effectLst/>
                          <a:ea typeface="Calibri" panose="020F0502020204030204" pitchFamily="34" charset="0"/>
                        </a:rPr>
                        <a:t>Ps</a:t>
                      </a:r>
                      <a:endParaRPr lang="en-US" sz="1050" dirty="0">
                        <a:effectLst/>
                        <a:ea typeface="Calibri" panose="020F0502020204030204" pitchFamily="34" charset="0"/>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dirty="0">
                          <a:effectLst/>
                          <a:ea typeface="SimSun" panose="02010600030101010101" pitchFamily="2" charset="-122"/>
                        </a:rPr>
                        <a:t>进程列表</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dirty="0">
                          <a:effectLst/>
                          <a:ea typeface="SimSun" panose="02010600030101010101" pitchFamily="2" charset="-122"/>
                        </a:rPr>
                        <a:t>top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sz="1050" dirty="0" err="1">
                          <a:effectLst/>
                          <a:ea typeface="Calibri" panose="020F0502020204030204" pitchFamily="34" charset="0"/>
                        </a:rPr>
                        <a:t>cpu</a:t>
                      </a:r>
                      <a:r>
                        <a:rPr lang="zh-CN" sz="1050" dirty="0">
                          <a:effectLst/>
                          <a:ea typeface="SimSun" panose="02010600030101010101" pitchFamily="2" charset="-122"/>
                        </a:rPr>
                        <a:t>使用率排序</a:t>
                      </a:r>
                      <a:endParaRPr lang="zh-CN" sz="1050" dirty="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vmstat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内存，分页，块传输</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uptime</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系统运行时间</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free</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内存使用率</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iostat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dirty="0">
                          <a:effectLst/>
                          <a:ea typeface="SimSun" panose="02010600030101010101" pitchFamily="2" charset="-122"/>
                        </a:rPr>
                        <a:t>磁盘活动和处理器负载</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sar</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系统活动报告</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pmap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进程占用内存情况</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netstat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网络活动</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iftop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网络数据流动</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cron</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dirty="0">
                          <a:effectLst/>
                          <a:ea typeface="SimSun" panose="02010600030101010101" pitchFamily="2" charset="-122"/>
                        </a:rPr>
                        <a:t>定时</a:t>
                      </a:r>
                      <a:r>
                        <a:rPr lang="zh-CN" sz="1050" dirty="0" smtClean="0">
                          <a:effectLst/>
                          <a:ea typeface="SimSun" panose="02010600030101010101" pitchFamily="2" charset="-122"/>
                        </a:rPr>
                        <a:t>调度</a:t>
                      </a:r>
                      <a:endParaRPr lang="en-US" altLang="zh-CN" sz="1050" dirty="0" smtClean="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zh-CN" altLang="en-US" sz="1050" dirty="0" smtClean="0">
                          <a:effectLst/>
                          <a:ea typeface="SimSun" panose="02010600030101010101" pitchFamily="2" charset="-122"/>
                        </a:rPr>
                        <a:t>集成工具</a:t>
                      </a:r>
                      <a:endParaRPr lang="en-US" sz="105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altLang="zh-CN" sz="1050" dirty="0" err="1" smtClean="0">
                          <a:effectLst/>
                          <a:ea typeface="SimSun" panose="02010600030101010101" pitchFamily="2" charset="-122"/>
                        </a:rPr>
                        <a:t>Zabbix</a:t>
                      </a:r>
                      <a:endParaRPr lang="en-US" altLang="zh-CN" sz="1050" dirty="0" smtClean="0">
                        <a:effectLst/>
                        <a:ea typeface="SimSun" panose="02010600030101010101" pitchFamily="2" charset="-122"/>
                      </a:endParaRPr>
                    </a:p>
                    <a:p>
                      <a:pPr marL="0" marR="0" fontAlgn="t">
                        <a:spcBef>
                          <a:spcPts val="0"/>
                        </a:spcBef>
                        <a:spcAft>
                          <a:spcPts val="0"/>
                        </a:spcAft>
                      </a:pPr>
                      <a:r>
                        <a:rPr lang="en-US" altLang="zh-CN" sz="1050" dirty="0" smtClean="0">
                          <a:effectLst/>
                          <a:ea typeface="SimSun" panose="02010600030101010101" pitchFamily="2" charset="-122"/>
                        </a:rPr>
                        <a:t>Nagios</a:t>
                      </a:r>
                    </a:p>
                    <a:p>
                      <a:pPr marL="0" marR="0" fontAlgn="t">
                        <a:spcBef>
                          <a:spcPts val="0"/>
                        </a:spcBef>
                        <a:spcAft>
                          <a:spcPts val="0"/>
                        </a:spcAft>
                      </a:pPr>
                      <a:r>
                        <a:rPr lang="en-US" altLang="zh-CN" sz="1050" dirty="0" smtClean="0">
                          <a:effectLst/>
                          <a:ea typeface="SimSun" panose="02010600030101010101" pitchFamily="2" charset="-122"/>
                        </a:rPr>
                        <a:t>Open-falcon</a:t>
                      </a:r>
                    </a:p>
                    <a:p>
                      <a:pPr marL="0" marR="0" fontAlgn="t">
                        <a:spcBef>
                          <a:spcPts val="0"/>
                        </a:spcBef>
                        <a:spcAft>
                          <a:spcPts val="0"/>
                        </a:spcAft>
                      </a:pPr>
                      <a:r>
                        <a:rPr lang="en-US" altLang="zh-CN" sz="1050" dirty="0" err="1" smtClean="0">
                          <a:effectLst/>
                          <a:ea typeface="SimSun" panose="02010600030101010101" pitchFamily="2" charset="-122"/>
                        </a:rPr>
                        <a:t>netdata</a:t>
                      </a:r>
                      <a:endParaRPr lang="en-US" altLang="zh-CN" sz="1050" dirty="0" smtClean="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2775794471"/>
              </p:ext>
            </p:extLst>
          </p:nvPr>
        </p:nvGraphicFramePr>
        <p:xfrm>
          <a:off x="2911918" y="2951941"/>
          <a:ext cx="4154926" cy="3431540"/>
        </p:xfrm>
        <a:graphic>
          <a:graphicData uri="http://schemas.openxmlformats.org/drawingml/2006/table">
            <a:tbl>
              <a:tblPr/>
              <a:tblGrid>
                <a:gridCol w="1336853"/>
                <a:gridCol w="2818073"/>
              </a:tblGrid>
              <a:tr h="0">
                <a:tc>
                  <a:txBody>
                    <a:bodyPr/>
                    <a:lstStyle/>
                    <a:p>
                      <a:pPr marL="0" marR="0" fontAlgn="t">
                        <a:spcBef>
                          <a:spcPts val="0"/>
                        </a:spcBef>
                        <a:spcAft>
                          <a:spcPts val="0"/>
                        </a:spcAft>
                      </a:pPr>
                      <a:r>
                        <a:rPr lang="en-US" sz="1050" dirty="0" err="1">
                          <a:effectLst/>
                          <a:ea typeface="SimSun" panose="02010600030101010101" pitchFamily="2" charset="-122"/>
                        </a:rPr>
                        <a:t>mysqladmin</a:t>
                      </a:r>
                      <a:endParaRPr lang="en-US" sz="105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命令行工具，很多命令与</a:t>
                      </a:r>
                      <a:r>
                        <a:rPr lang="en-US" sz="1050">
                          <a:effectLst/>
                          <a:ea typeface="SimSun" panose="02010600030101010101" pitchFamily="2" charset="-122"/>
                        </a:rPr>
                        <a:t>SQL</a:t>
                      </a:r>
                      <a:r>
                        <a:rPr lang="zh-CN" sz="1050">
                          <a:effectLst/>
                          <a:ea typeface="SimSun" panose="02010600030101010101" pitchFamily="2" charset="-122"/>
                        </a:rPr>
                        <a:t>等效，但有扩展</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dirty="0">
                          <a:effectLst/>
                          <a:ea typeface="SimSun" panose="02010600030101010101" pitchFamily="2" charset="-122"/>
                        </a:rPr>
                        <a:t>MySQL Administrator</a:t>
                      </a:r>
                    </a:p>
                    <a:p>
                      <a:pPr marL="0" marR="0" fontAlgn="t">
                        <a:spcBef>
                          <a:spcPts val="0"/>
                        </a:spcBef>
                        <a:spcAft>
                          <a:spcPts val="0"/>
                        </a:spcAft>
                      </a:pPr>
                      <a:r>
                        <a:rPr lang="en-US" sz="1050" dirty="0">
                          <a:effectLst/>
                          <a:ea typeface="SimSun" panose="02010600030101010101" pitchFamily="2" charset="-122"/>
                        </a:rPr>
                        <a:t>MySQL Query Browser</a:t>
                      </a:r>
                    </a:p>
                    <a:p>
                      <a:pPr marL="0" marR="0" fontAlgn="t">
                        <a:spcBef>
                          <a:spcPts val="0"/>
                        </a:spcBef>
                        <a:spcAft>
                          <a:spcPts val="0"/>
                        </a:spcAft>
                      </a:pPr>
                      <a:r>
                        <a:rPr lang="en-US" sz="1050" dirty="0">
                          <a:effectLst/>
                          <a:ea typeface="SimSun" panose="02010600030101010101" pitchFamily="2" charset="-122"/>
                        </a:rPr>
                        <a:t>MySQL Migration Toolkit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dirty="0">
                          <a:effectLst/>
                          <a:ea typeface="SimSun" panose="02010600030101010101" pitchFamily="2" charset="-122"/>
                        </a:rPr>
                        <a:t>一些</a:t>
                      </a:r>
                      <a:r>
                        <a:rPr lang="en-US" sz="1050" dirty="0">
                          <a:effectLst/>
                          <a:ea typeface="SimSun" panose="02010600030101010101" pitchFamily="2" charset="-122"/>
                        </a:rPr>
                        <a:t>GUI</a:t>
                      </a:r>
                      <a:r>
                        <a:rPr lang="zh-CN" sz="1050" dirty="0">
                          <a:effectLst/>
                          <a:ea typeface="SimSun" panose="02010600030101010101" pitchFamily="2" charset="-122"/>
                        </a:rPr>
                        <a:t>工具</a:t>
                      </a:r>
                      <a:r>
                        <a:rPr lang="en-US" sz="1050" dirty="0">
                          <a:effectLst/>
                          <a:ea typeface="SimSun" panose="02010600030101010101" pitchFamily="2" charset="-122"/>
                        </a:rPr>
                        <a:t>,Migration</a:t>
                      </a:r>
                      <a:r>
                        <a:rPr lang="zh-CN" sz="1050" dirty="0">
                          <a:effectLst/>
                          <a:ea typeface="SimSun" panose="02010600030101010101" pitchFamily="2" charset="-122"/>
                        </a:rPr>
                        <a:t>可用于迁移到其他数据库</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MySQL Manager</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可监控多个服务器，分析宕机原因</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MySAR</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dirty="0">
                          <a:effectLst/>
                          <a:ea typeface="SimSun" panose="02010600030101010101" pitchFamily="2" charset="-122"/>
                        </a:rPr>
                        <a:t>系统活动报告，搜集</a:t>
                      </a:r>
                      <a:r>
                        <a:rPr lang="en-US" sz="1050" dirty="0">
                          <a:effectLst/>
                          <a:ea typeface="Calibri" panose="020F0502020204030204" pitchFamily="34" charset="0"/>
                        </a:rPr>
                        <a:t>SHOW STATUS, VARIABLES,  FULL PROCESSLIST</a:t>
                      </a:r>
                      <a:endParaRPr lang="zh-CN" sz="1050" dirty="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mytop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dirty="0">
                          <a:effectLst/>
                          <a:ea typeface="SimSun" panose="02010600030101010101" pitchFamily="2" charset="-122"/>
                        </a:rPr>
                        <a:t>线程及性能统计信息，如主机名称，服务器版本，运行查询数量，查询平均时间等</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a:effectLst/>
                          <a:ea typeface="SimSun" panose="02010600030101010101" pitchFamily="2" charset="-122"/>
                        </a:rPr>
                        <a:t>InnoTop</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dirty="0">
                          <a:effectLst/>
                          <a:ea typeface="SimSun" panose="02010600030101010101" pitchFamily="2" charset="-122"/>
                        </a:rPr>
                        <a:t>监控</a:t>
                      </a:r>
                      <a:r>
                        <a:rPr lang="en-US" sz="1050" dirty="0" err="1">
                          <a:effectLst/>
                          <a:ea typeface="SimSun" panose="02010600030101010101" pitchFamily="2" charset="-122"/>
                        </a:rPr>
                        <a:t>InnoDB</a:t>
                      </a:r>
                      <a:r>
                        <a:rPr lang="zh-CN" sz="1050" dirty="0">
                          <a:effectLst/>
                          <a:ea typeface="SimSun" panose="02010600030101010101" pitchFamily="2" charset="-122"/>
                        </a:rPr>
                        <a:t>性能，如事务、死锁、外键、查询活动、复制活动、系统变量等</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dirty="0" err="1">
                          <a:effectLst/>
                          <a:ea typeface="SimSun" panose="02010600030101010101" pitchFamily="2" charset="-122"/>
                        </a:rPr>
                        <a:t>MONyog</a:t>
                      </a:r>
                      <a:endParaRPr lang="en-US" sz="105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dirty="0">
                          <a:effectLst/>
                          <a:ea typeface="SimSun" panose="02010600030101010101" pitchFamily="2" charset="-122"/>
                        </a:rPr>
                        <a:t>监控服务器资源</a:t>
                      </a:r>
                      <a:r>
                        <a:rPr lang="en-US" sz="1050" dirty="0">
                          <a:effectLst/>
                          <a:ea typeface="Calibri" panose="020F0502020204030204" pitchFamily="34" charset="0"/>
                        </a:rPr>
                        <a:t> </a:t>
                      </a:r>
                      <a:r>
                        <a:rPr lang="zh-CN" sz="1050" dirty="0">
                          <a:effectLst/>
                          <a:ea typeface="SimSun" panose="02010600030101010101" pitchFamily="2" charset="-122"/>
                        </a:rPr>
                        <a:t>，识别运行不佳的</a:t>
                      </a:r>
                      <a:r>
                        <a:rPr lang="en-US" sz="1050" dirty="0">
                          <a:effectLst/>
                          <a:ea typeface="SimSun" panose="02010600030101010101" pitchFamily="2" charset="-122"/>
                        </a:rPr>
                        <a:t>SQL</a:t>
                      </a:r>
                      <a:r>
                        <a:rPr lang="zh-CN" sz="1050" dirty="0">
                          <a:effectLst/>
                          <a:ea typeface="SimSun" panose="02010600030101010101" pitchFamily="2" charset="-122"/>
                        </a:rPr>
                        <a:t>语句，监控服务器日志，实时监控查询性能，预警重大事件</a:t>
                      </a:r>
                      <a:endParaRPr lang="zh-CN" sz="1050" dirty="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3920139015"/>
              </p:ext>
            </p:extLst>
          </p:nvPr>
        </p:nvGraphicFramePr>
        <p:xfrm>
          <a:off x="7425436" y="2980163"/>
          <a:ext cx="4681728" cy="1948180"/>
        </p:xfrm>
        <a:graphic>
          <a:graphicData uri="http://schemas.openxmlformats.org/drawingml/2006/table">
            <a:tbl>
              <a:tblPr/>
              <a:tblGrid>
                <a:gridCol w="2052828"/>
                <a:gridCol w="2628900"/>
              </a:tblGrid>
              <a:tr h="0">
                <a:tc>
                  <a:txBody>
                    <a:bodyPr/>
                    <a:lstStyle/>
                    <a:p>
                      <a:pPr marL="0" marR="0" fontAlgn="t">
                        <a:spcBef>
                          <a:spcPts val="0"/>
                        </a:spcBef>
                        <a:spcAft>
                          <a:spcPts val="0"/>
                        </a:spcAft>
                      </a:pPr>
                      <a:r>
                        <a:rPr lang="en-US" sz="1050" dirty="0" err="1">
                          <a:effectLst/>
                          <a:ea typeface="SimSun" panose="02010600030101010101" pitchFamily="2" charset="-122"/>
                        </a:rPr>
                        <a:t>InnoDB</a:t>
                      </a:r>
                      <a:r>
                        <a:rPr lang="en-US" sz="1050" dirty="0">
                          <a:effectLst/>
                          <a:ea typeface="SimSun" panose="02010600030101010101" pitchFamily="2" charset="-122"/>
                        </a:rPr>
                        <a:t> Hot Backup(</a:t>
                      </a:r>
                      <a:r>
                        <a:rPr lang="zh-CN" sz="1050" dirty="0">
                          <a:effectLst/>
                          <a:ea typeface="SimSun" panose="02010600030101010101" pitchFamily="2" charset="-122"/>
                        </a:rPr>
                        <a:t>即</a:t>
                      </a:r>
                      <a:r>
                        <a:rPr lang="en-US" sz="1050" dirty="0">
                          <a:effectLst/>
                          <a:ea typeface="SimSun" panose="02010600030101010101" pitchFamily="2" charset="-122"/>
                        </a:rPr>
                        <a:t>MySQL Enterprise Backup)</a:t>
                      </a:r>
                      <a:endParaRPr lang="zh-CN" sz="105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企业版，收费</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zh-CN" sz="1050">
                          <a:effectLst/>
                          <a:ea typeface="SimSun" panose="02010600030101010101" pitchFamily="2" charset="-122"/>
                        </a:rPr>
                        <a:t>物理手工复制</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sz="1050">
                          <a:effectLst/>
                          <a:ea typeface="SimSun" panose="02010600030101010101" pitchFamily="2" charset="-122"/>
                        </a:rPr>
                        <a:t> </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dirty="0" err="1">
                          <a:effectLst/>
                          <a:ea typeface="SimSun" panose="02010600030101010101" pitchFamily="2" charset="-122"/>
                        </a:rPr>
                        <a:t>mysqldump</a:t>
                      </a:r>
                      <a:endParaRPr lang="en-US" sz="105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a:effectLst/>
                          <a:ea typeface="SimSun" panose="02010600030101010101" pitchFamily="2" charset="-122"/>
                        </a:rPr>
                        <a:t>逻辑备份到云端，长久保存</a:t>
                      </a:r>
                      <a:r>
                        <a:rPr lang="zh-CN" sz="1050">
                          <a:effectLst/>
                          <a:ea typeface="Calibri" panose="020F0502020204030204" pitchFamily="34" charset="0"/>
                        </a:rPr>
                        <a:t>https://gist.github.com/oodavid/2206527</a:t>
                      </a:r>
                      <a:endParaRPr lang="zh-CN" sz="105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b="0" dirty="0" err="1">
                          <a:effectLst/>
                          <a:ea typeface="SimSun" panose="02010600030101010101" pitchFamily="2" charset="-122"/>
                        </a:rPr>
                        <a:t>XtraBackup</a:t>
                      </a:r>
                      <a:endParaRPr lang="en-US" sz="1050" b="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sz="1050">
                          <a:effectLst/>
                          <a:ea typeface="SimSun" panose="02010600030101010101" pitchFamily="2" charset="-122"/>
                        </a:rPr>
                        <a:t> </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en-US" sz="1050" b="0" dirty="0">
                          <a:effectLst/>
                          <a:ea typeface="SimSun" panose="02010600030101010101" pitchFamily="2" charset="-122"/>
                        </a:rPr>
                        <a:t>Logical Volume Manager</a:t>
                      </a:r>
                      <a:r>
                        <a:rPr lang="zh-CN" sz="1050" b="0" dirty="0">
                          <a:effectLst/>
                          <a:ea typeface="SimSun" panose="02010600030101010101" pitchFamily="2" charset="-122"/>
                        </a:rPr>
                        <a:t>（</a:t>
                      </a:r>
                      <a:r>
                        <a:rPr lang="en-US" sz="1050" b="0" dirty="0">
                          <a:effectLst/>
                          <a:ea typeface="SimSun" panose="02010600030101010101" pitchFamily="2" charset="-122"/>
                        </a:rPr>
                        <a:t>LVM</a:t>
                      </a:r>
                      <a:r>
                        <a:rPr lang="zh-CN" sz="1050" b="0" dirty="0">
                          <a:effectLst/>
                          <a:ea typeface="SimSun" panose="02010600030101010101" pitchFamily="2" charset="-122"/>
                        </a:rPr>
                        <a:t>）快照</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050" dirty="0">
                          <a:effectLst/>
                          <a:ea typeface="SimSun" panose="02010600030101010101" pitchFamily="2" charset="-122"/>
                        </a:rPr>
                        <a:t>需要</a:t>
                      </a:r>
                      <a:r>
                        <a:rPr lang="en-US" sz="1050" dirty="0">
                          <a:effectLst/>
                          <a:ea typeface="SimSun" panose="02010600030101010101" pitchFamily="2" charset="-122"/>
                        </a:rPr>
                        <a:t>LVM</a:t>
                      </a:r>
                      <a:r>
                        <a:rPr lang="zh-CN" sz="1050" dirty="0">
                          <a:effectLst/>
                          <a:ea typeface="SimSun" panose="02010600030101010101" pitchFamily="2" charset="-122"/>
                        </a:rPr>
                        <a:t>支持，实现过程较为复杂，需要实践一下</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bl>
          </a:graphicData>
        </a:graphic>
      </p:graphicFrame>
      <p:sp>
        <p:nvSpPr>
          <p:cNvPr id="10" name="文本框 9"/>
          <p:cNvSpPr txBox="1"/>
          <p:nvPr/>
        </p:nvSpPr>
        <p:spPr>
          <a:xfrm>
            <a:off x="123649" y="2506980"/>
            <a:ext cx="2122840" cy="332399"/>
          </a:xfrm>
          <a:prstGeom prst="rect">
            <a:avLst/>
          </a:prstGeom>
          <a:noFill/>
        </p:spPr>
        <p:txBody>
          <a:bodyPr wrap="square" rtlCol="0">
            <a:spAutoFit/>
          </a:bodyPr>
          <a:lstStyle/>
          <a:p>
            <a:pPr>
              <a:lnSpc>
                <a:spcPct val="130000"/>
              </a:lnSpc>
              <a:spcBef>
                <a:spcPts val="600"/>
              </a:spcBef>
            </a:pPr>
            <a:r>
              <a:rPr lang="en-US" altLang="zh-CN" sz="1200" kern="0" dirty="0" smtClean="0">
                <a:latin typeface="微软雅黑" panose="020B0503020204020204" pitchFamily="34" charset="-122"/>
                <a:ea typeface="微软雅黑" panose="020B0503020204020204" pitchFamily="34" charset="-122"/>
                <a:cs typeface="+mn-ea"/>
                <a:sym typeface="+mn-lt"/>
              </a:rPr>
              <a:t>Linux</a:t>
            </a:r>
            <a:r>
              <a:rPr lang="zh-CN" altLang="en-US" sz="1200" kern="0" dirty="0">
                <a:latin typeface="微软雅黑" panose="020B0503020204020204" pitchFamily="34" charset="-122"/>
                <a:ea typeface="微软雅黑" panose="020B0503020204020204" pitchFamily="34" charset="-122"/>
                <a:cs typeface="+mn-ea"/>
                <a:sym typeface="+mn-lt"/>
              </a:rPr>
              <a:t>系统</a:t>
            </a:r>
            <a:r>
              <a:rPr lang="zh-CN" altLang="en-US" sz="1200" kern="0" dirty="0" smtClean="0">
                <a:latin typeface="微软雅黑" panose="020B0503020204020204" pitchFamily="34" charset="-122"/>
                <a:ea typeface="微软雅黑" panose="020B0503020204020204" pitchFamily="34" charset="-122"/>
                <a:cs typeface="+mn-ea"/>
                <a:sym typeface="+mn-lt"/>
              </a:rPr>
              <a:t>监控工具</a:t>
            </a: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11" name="文本框 10"/>
          <p:cNvSpPr txBox="1"/>
          <p:nvPr/>
        </p:nvSpPr>
        <p:spPr>
          <a:xfrm>
            <a:off x="2903282" y="2506979"/>
            <a:ext cx="2122840" cy="308995"/>
          </a:xfrm>
          <a:prstGeom prst="rect">
            <a:avLst/>
          </a:prstGeom>
          <a:noFill/>
        </p:spPr>
        <p:txBody>
          <a:bodyPr wrap="square" rtlCol="0">
            <a:spAutoFit/>
          </a:bodyPr>
          <a:lstStyle/>
          <a:p>
            <a:pPr>
              <a:lnSpc>
                <a:spcPct val="130000"/>
              </a:lnSpc>
              <a:spcBef>
                <a:spcPts val="600"/>
              </a:spcBef>
            </a:pPr>
            <a:r>
              <a:rPr lang="en-US" altLang="zh-CN" sz="1200" kern="0" dirty="0" smtClean="0">
                <a:latin typeface="微软雅黑" panose="020B0503020204020204" pitchFamily="34" charset="-122"/>
                <a:ea typeface="微软雅黑" panose="020B0503020204020204" pitchFamily="34" charset="-122"/>
                <a:cs typeface="+mn-ea"/>
                <a:sym typeface="+mn-lt"/>
              </a:rPr>
              <a:t>MySQL</a:t>
            </a:r>
            <a:r>
              <a:rPr lang="zh-CN" altLang="en-US" sz="1200" kern="0" dirty="0" smtClean="0">
                <a:latin typeface="微软雅黑" panose="020B0503020204020204" pitchFamily="34" charset="-122"/>
                <a:ea typeface="微软雅黑" panose="020B0503020204020204" pitchFamily="34" charset="-122"/>
                <a:cs typeface="+mn-ea"/>
                <a:sym typeface="+mn-lt"/>
              </a:rPr>
              <a:t>监控工具</a:t>
            </a: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12" name="文本框 11"/>
          <p:cNvSpPr txBox="1"/>
          <p:nvPr/>
        </p:nvSpPr>
        <p:spPr>
          <a:xfrm>
            <a:off x="7425436" y="2541692"/>
            <a:ext cx="2122840" cy="308995"/>
          </a:xfrm>
          <a:prstGeom prst="rect">
            <a:avLst/>
          </a:prstGeom>
          <a:noFill/>
        </p:spPr>
        <p:txBody>
          <a:bodyPr wrap="square" rtlCol="0">
            <a:spAutoFit/>
          </a:bodyPr>
          <a:lstStyle/>
          <a:p>
            <a:pPr>
              <a:lnSpc>
                <a:spcPct val="130000"/>
              </a:lnSpc>
              <a:spcBef>
                <a:spcPts val="600"/>
              </a:spcBef>
            </a:pPr>
            <a:r>
              <a:rPr lang="zh-CN" altLang="en-US" sz="1200" kern="0" dirty="0" smtClean="0">
                <a:latin typeface="微软雅黑" panose="020B0503020204020204" pitchFamily="34" charset="-122"/>
                <a:ea typeface="微软雅黑" panose="020B0503020204020204" pitchFamily="34" charset="-122"/>
                <a:cs typeface="+mn-ea"/>
                <a:sym typeface="+mn-lt"/>
              </a:rPr>
              <a:t>备份工具</a:t>
            </a: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13" name="文本框 12"/>
          <p:cNvSpPr txBox="1"/>
          <p:nvPr/>
        </p:nvSpPr>
        <p:spPr>
          <a:xfrm>
            <a:off x="7425436" y="5300979"/>
            <a:ext cx="2122840" cy="332399"/>
          </a:xfrm>
          <a:prstGeom prst="rect">
            <a:avLst/>
          </a:prstGeom>
          <a:noFill/>
        </p:spPr>
        <p:txBody>
          <a:bodyPr wrap="square" rtlCol="0">
            <a:spAutoFit/>
          </a:bodyPr>
          <a:lstStyle/>
          <a:p>
            <a:pPr>
              <a:lnSpc>
                <a:spcPct val="130000"/>
              </a:lnSpc>
              <a:spcBef>
                <a:spcPts val="600"/>
              </a:spcBef>
            </a:pPr>
            <a:r>
              <a:rPr lang="en-US" altLang="zh-CN" sz="1200" kern="0" dirty="0" smtClean="0">
                <a:latin typeface="微软雅黑" panose="020B0503020204020204" pitchFamily="34" charset="-122"/>
                <a:ea typeface="微软雅黑" panose="020B0503020204020204" pitchFamily="34" charset="-122"/>
                <a:cs typeface="+mn-ea"/>
                <a:sym typeface="+mn-lt"/>
              </a:rPr>
              <a:t>windows</a:t>
            </a:r>
            <a:r>
              <a:rPr lang="zh-CN" altLang="en-US" sz="1200" kern="0" dirty="0" smtClean="0">
                <a:latin typeface="微软雅黑" panose="020B0503020204020204" pitchFamily="34" charset="-122"/>
                <a:ea typeface="微软雅黑" panose="020B0503020204020204" pitchFamily="34" charset="-122"/>
                <a:cs typeface="+mn-ea"/>
                <a:sym typeface="+mn-lt"/>
              </a:rPr>
              <a:t>系统自带监控工具</a:t>
            </a:r>
            <a:endParaRPr lang="zh-CN" altLang="en-US" sz="1200" kern="0" dirty="0">
              <a:latin typeface="微软雅黑" panose="020B0503020204020204" pitchFamily="34" charset="-122"/>
              <a:ea typeface="微软雅黑" panose="020B0503020204020204" pitchFamily="34" charset="-122"/>
              <a:cs typeface="+mn-ea"/>
              <a:sym typeface="+mn-lt"/>
            </a:endParaRPr>
          </a:p>
        </p:txBody>
      </p:sp>
      <p:graphicFrame>
        <p:nvGraphicFramePr>
          <p:cNvPr id="16" name="表格 15"/>
          <p:cNvGraphicFramePr>
            <a:graphicFrameLocks noGrp="1"/>
          </p:cNvGraphicFramePr>
          <p:nvPr>
            <p:extLst>
              <p:ext uri="{D42A27DB-BD31-4B8C-83A1-F6EECF244321}">
                <p14:modId xmlns:p14="http://schemas.microsoft.com/office/powerpoint/2010/main" val="3497371690"/>
              </p:ext>
            </p:extLst>
          </p:nvPr>
        </p:nvGraphicFramePr>
        <p:xfrm>
          <a:off x="7425436" y="5700221"/>
          <a:ext cx="4681728" cy="523240"/>
        </p:xfrm>
        <a:graphic>
          <a:graphicData uri="http://schemas.openxmlformats.org/drawingml/2006/table">
            <a:tbl>
              <a:tblPr/>
              <a:tblGrid>
                <a:gridCol w="2052828"/>
                <a:gridCol w="2628900"/>
              </a:tblGrid>
              <a:tr h="0">
                <a:tc>
                  <a:txBody>
                    <a:bodyPr/>
                    <a:lstStyle/>
                    <a:p>
                      <a:pPr marL="0" marR="0" fontAlgn="t">
                        <a:spcBef>
                          <a:spcPts val="0"/>
                        </a:spcBef>
                        <a:spcAft>
                          <a:spcPts val="0"/>
                        </a:spcAft>
                      </a:pPr>
                      <a:r>
                        <a:rPr lang="zh-CN" altLang="en-US" sz="1050" b="0" dirty="0" smtClean="0">
                          <a:effectLst/>
                          <a:ea typeface="SimSun" panose="02010600030101010101" pitchFamily="2" charset="-122"/>
                        </a:rPr>
                        <a:t>任务管理器</a:t>
                      </a:r>
                      <a:endParaRPr lang="en-US" sz="1050" b="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sz="1050" dirty="0">
                          <a:effectLst/>
                          <a:ea typeface="SimSun" panose="02010600030101010101" pitchFamily="2" charset="-122"/>
                        </a:rPr>
                        <a:t> </a:t>
                      </a:r>
                      <a:r>
                        <a:rPr lang="zh-CN" altLang="en-US" sz="1050" dirty="0" smtClean="0">
                          <a:effectLst/>
                          <a:ea typeface="SimSun" panose="02010600030101010101" pitchFamily="2" charset="-122"/>
                        </a:rPr>
                        <a:t>实时查看系统基本信息</a:t>
                      </a:r>
                      <a:endParaRPr lang="en-US" sz="105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zh-CN" altLang="en-US" sz="1050" b="0" dirty="0" smtClean="0">
                          <a:effectLst/>
                          <a:ea typeface="SimSun" panose="02010600030101010101" pitchFamily="2" charset="-122"/>
                        </a:rPr>
                        <a:t>性能监视器</a:t>
                      </a:r>
                      <a:r>
                        <a:rPr lang="en-US" altLang="zh-CN" sz="1050" b="0" dirty="0" err="1" smtClean="0">
                          <a:effectLst/>
                          <a:ea typeface="SimSun" panose="02010600030101010101" pitchFamily="2" charset="-122"/>
                        </a:rPr>
                        <a:t>perfmon</a:t>
                      </a:r>
                      <a:endParaRPr lang="zh-CN" sz="1050" b="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altLang="en-US" sz="1050" dirty="0" smtClean="0">
                          <a:effectLst/>
                          <a:ea typeface="SimSun" panose="02010600030101010101" pitchFamily="2" charset="-122"/>
                        </a:rPr>
                        <a:t>可记录日志</a:t>
                      </a:r>
                      <a:endParaRPr lang="zh-CN" sz="1050" dirty="0">
                        <a:effectLst/>
                        <a:ea typeface="SimSun" panose="02010600030101010101" pitchFamily="2"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368571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56355" y="3433034"/>
            <a:ext cx="7808006" cy="1089529"/>
          </a:xfrm>
        </p:spPr>
        <p:txBody>
          <a:bodyPr/>
          <a:lstStyle/>
          <a:p>
            <a:r>
              <a:rPr lang="en-US" altLang="zh-CN" dirty="0"/>
              <a:t>Thank you</a:t>
            </a:r>
            <a:endParaRPr lang="en-US" dirty="0"/>
          </a:p>
        </p:txBody>
      </p:sp>
    </p:spTree>
    <p:extLst>
      <p:ext uri="{BB962C8B-B14F-4D97-AF65-F5344CB8AC3E}">
        <p14:creationId xmlns:p14="http://schemas.microsoft.com/office/powerpoint/2010/main" val="2236619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zh-CN" dirty="0"/>
              <a:t>Part One</a:t>
            </a:r>
            <a:endParaRPr lang="en-US" dirty="0"/>
          </a:p>
        </p:txBody>
      </p:sp>
      <p:sp>
        <p:nvSpPr>
          <p:cNvPr id="3" name="Text Placeholder 2"/>
          <p:cNvSpPr>
            <a:spLocks noGrp="1"/>
          </p:cNvSpPr>
          <p:nvPr>
            <p:ph type="body" sz="quarter" idx="11"/>
          </p:nvPr>
        </p:nvSpPr>
        <p:spPr>
          <a:xfrm>
            <a:off x="4305300" y="3328745"/>
            <a:ext cx="3581400" cy="757130"/>
          </a:xfrm>
        </p:spPr>
        <p:txBody>
          <a:bodyPr/>
          <a:lstStyle/>
          <a:p>
            <a:r>
              <a:rPr lang="zh-CN" altLang="en-US" dirty="0" smtClean="0"/>
              <a:t>总体介绍</a:t>
            </a:r>
            <a:endParaRPr lang="zh-CN" altLang="en-US" dirty="0"/>
          </a:p>
        </p:txBody>
      </p:sp>
    </p:spTree>
    <p:extLst>
      <p:ext uri="{BB962C8B-B14F-4D97-AF65-F5344CB8AC3E}">
        <p14:creationId xmlns:p14="http://schemas.microsoft.com/office/powerpoint/2010/main" val="406840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2800" y="713218"/>
            <a:ext cx="3599544" cy="590931"/>
          </a:xfrm>
        </p:spPr>
        <p:txBody>
          <a:bodyPr/>
          <a:lstStyle/>
          <a:p>
            <a:r>
              <a:rPr lang="zh-CN" altLang="en-US" dirty="0"/>
              <a:t>总体</a:t>
            </a:r>
            <a:r>
              <a:rPr lang="zh-CN" altLang="en-US" dirty="0" smtClean="0"/>
              <a:t>介绍</a:t>
            </a:r>
            <a:endParaRPr lang="en-US" altLang="zh-CN" dirty="0" smtClean="0"/>
          </a:p>
        </p:txBody>
      </p:sp>
      <p:sp>
        <p:nvSpPr>
          <p:cNvPr id="20" name="Text Placeholder 1"/>
          <p:cNvSpPr txBox="1">
            <a:spLocks/>
          </p:cNvSpPr>
          <p:nvPr/>
        </p:nvSpPr>
        <p:spPr>
          <a:xfrm>
            <a:off x="812799" y="1639341"/>
            <a:ext cx="9743141" cy="996170"/>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1.</a:t>
            </a:r>
            <a:r>
              <a:rPr lang="zh-CN" altLang="en-US" sz="2400" dirty="0" smtClean="0"/>
              <a:t>规范</a:t>
            </a:r>
            <a:endParaRPr lang="en-US" altLang="zh-CN" sz="2400" dirty="0" smtClean="0"/>
          </a:p>
          <a:p>
            <a:r>
              <a:rPr lang="zh-CN" altLang="en-US" sz="1600" dirty="0" smtClean="0"/>
              <a:t>数据库的开发规范与程序代码规范有一定的区别。并且有很大的灵活性，要根据具体业务情况调整，并且很多开发规范，来自于经验教训，如禁止使用存储过程。</a:t>
            </a:r>
            <a:endParaRPr lang="en-US" altLang="zh-CN" sz="1600" dirty="0" smtClean="0"/>
          </a:p>
        </p:txBody>
      </p:sp>
      <p:sp>
        <p:nvSpPr>
          <p:cNvPr id="21" name="Text Placeholder 1"/>
          <p:cNvSpPr txBox="1">
            <a:spLocks/>
          </p:cNvSpPr>
          <p:nvPr/>
        </p:nvSpPr>
        <p:spPr>
          <a:xfrm>
            <a:off x="812798" y="2749104"/>
            <a:ext cx="9743141" cy="77457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2.</a:t>
            </a:r>
            <a:r>
              <a:rPr lang="zh-CN" altLang="en-US" sz="2400" dirty="0"/>
              <a:t>复制</a:t>
            </a:r>
            <a:endParaRPr lang="en-US" altLang="zh-CN" sz="2400" dirty="0" smtClean="0"/>
          </a:p>
          <a:p>
            <a:r>
              <a:rPr lang="zh-CN" altLang="en-US" sz="1600" dirty="0"/>
              <a:t>区别</a:t>
            </a:r>
            <a:r>
              <a:rPr lang="zh-CN" altLang="en-US" sz="1600" dirty="0" smtClean="0"/>
              <a:t>于备份，但有时可以起到备份的作用。但还有负载均衡，保证业务不断等作用</a:t>
            </a:r>
            <a:endParaRPr lang="en-US" altLang="zh-CN" sz="1600" dirty="0" smtClean="0"/>
          </a:p>
        </p:txBody>
      </p:sp>
      <p:sp>
        <p:nvSpPr>
          <p:cNvPr id="22" name="Text Placeholder 1"/>
          <p:cNvSpPr txBox="1">
            <a:spLocks/>
          </p:cNvSpPr>
          <p:nvPr/>
        </p:nvSpPr>
        <p:spPr>
          <a:xfrm>
            <a:off x="812797" y="3620760"/>
            <a:ext cx="9743141" cy="996170"/>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3.</a:t>
            </a:r>
            <a:r>
              <a:rPr lang="zh-CN" altLang="en-US" sz="2400" dirty="0"/>
              <a:t>备份</a:t>
            </a:r>
            <a:endParaRPr lang="en-US" altLang="zh-CN" sz="2400" dirty="0" smtClean="0"/>
          </a:p>
          <a:p>
            <a:r>
              <a:rPr lang="zh-CN" altLang="en-US" sz="1600" dirty="0" smtClean="0"/>
              <a:t>虽然复制在一定程度上能起到备份作用，但周期性备份仍是必须的，比如复制可能记录了错误操作，建立新服务器节点需要回复备份镜像，另外还有一些法律要求。</a:t>
            </a:r>
            <a:endParaRPr lang="en-US" altLang="zh-CN" sz="1600" dirty="0" smtClean="0"/>
          </a:p>
        </p:txBody>
      </p:sp>
      <p:sp>
        <p:nvSpPr>
          <p:cNvPr id="23" name="Text Placeholder 1"/>
          <p:cNvSpPr txBox="1">
            <a:spLocks/>
          </p:cNvSpPr>
          <p:nvPr/>
        </p:nvSpPr>
        <p:spPr>
          <a:xfrm>
            <a:off x="812796" y="4714015"/>
            <a:ext cx="9743141" cy="77457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4.</a:t>
            </a:r>
            <a:r>
              <a:rPr lang="zh-CN" altLang="en-US" sz="2400" dirty="0"/>
              <a:t>监控</a:t>
            </a:r>
            <a:endParaRPr lang="en-US" altLang="zh-CN" sz="2400" dirty="0" smtClean="0"/>
          </a:p>
          <a:p>
            <a:r>
              <a:rPr lang="zh-CN" altLang="en-US" sz="1600" dirty="0" smtClean="0"/>
              <a:t>高效利用资源，性能调优参考，负载均衡参考，控制风险</a:t>
            </a:r>
            <a:endParaRPr lang="en-US" altLang="zh-CN" sz="1600" dirty="0" smtClean="0"/>
          </a:p>
        </p:txBody>
      </p:sp>
    </p:spTree>
    <p:extLst>
      <p:ext uri="{BB962C8B-B14F-4D97-AF65-F5344CB8AC3E}">
        <p14:creationId xmlns:p14="http://schemas.microsoft.com/office/powerpoint/2010/main" val="288415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zh-CN" dirty="0"/>
              <a:t>Part </a:t>
            </a:r>
            <a:r>
              <a:rPr lang="en-US" altLang="zh-CN" dirty="0" smtClean="0"/>
              <a:t>Two</a:t>
            </a:r>
            <a:endParaRPr lang="en-US" dirty="0"/>
          </a:p>
        </p:txBody>
      </p:sp>
      <p:sp>
        <p:nvSpPr>
          <p:cNvPr id="3" name="Text Placeholder 2"/>
          <p:cNvSpPr>
            <a:spLocks noGrp="1"/>
          </p:cNvSpPr>
          <p:nvPr>
            <p:ph type="body" sz="quarter" idx="11"/>
          </p:nvPr>
        </p:nvSpPr>
        <p:spPr>
          <a:xfrm>
            <a:off x="4305300" y="3328745"/>
            <a:ext cx="3581400" cy="757130"/>
          </a:xfrm>
        </p:spPr>
        <p:txBody>
          <a:bodyPr/>
          <a:lstStyle/>
          <a:p>
            <a:r>
              <a:rPr lang="zh-CN" altLang="en-US" dirty="0" smtClean="0"/>
              <a:t>规范解读</a:t>
            </a:r>
            <a:endParaRPr lang="zh-CN" altLang="en-US" dirty="0"/>
          </a:p>
        </p:txBody>
      </p:sp>
    </p:spTree>
    <p:extLst>
      <p:ext uri="{BB962C8B-B14F-4D97-AF65-F5344CB8AC3E}">
        <p14:creationId xmlns:p14="http://schemas.microsoft.com/office/powerpoint/2010/main" val="36092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2800" y="713218"/>
            <a:ext cx="3599544" cy="590931"/>
          </a:xfrm>
        </p:spPr>
        <p:txBody>
          <a:bodyPr/>
          <a:lstStyle/>
          <a:p>
            <a:r>
              <a:rPr lang="zh-CN" altLang="en-US" dirty="0" smtClean="0"/>
              <a:t>规范解读</a:t>
            </a:r>
            <a:endParaRPr lang="en-US" altLang="zh-CN" dirty="0" smtClean="0"/>
          </a:p>
        </p:txBody>
      </p:sp>
      <p:sp>
        <p:nvSpPr>
          <p:cNvPr id="20" name="Text Placeholder 1"/>
          <p:cNvSpPr txBox="1">
            <a:spLocks/>
          </p:cNvSpPr>
          <p:nvPr/>
        </p:nvSpPr>
        <p:spPr>
          <a:xfrm>
            <a:off x="812799" y="1639341"/>
            <a:ext cx="9743141" cy="1124410"/>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1.</a:t>
            </a:r>
            <a:r>
              <a:rPr lang="zh-CN" altLang="en-US" sz="2400" dirty="0" smtClean="0"/>
              <a:t>必须建立唯一识别码</a:t>
            </a:r>
            <a:r>
              <a:rPr lang="en-US" altLang="zh-CN" sz="2400" dirty="0" smtClean="0"/>
              <a:t>ID</a:t>
            </a:r>
          </a:p>
          <a:p>
            <a:r>
              <a:rPr lang="zh-CN" altLang="en-US" sz="1600" dirty="0" smtClean="0"/>
              <a:t>使用自增</a:t>
            </a:r>
            <a:r>
              <a:rPr lang="en-US" altLang="zh-CN" sz="1600" dirty="0" smtClean="0"/>
              <a:t>ID</a:t>
            </a:r>
            <a:r>
              <a:rPr lang="zh-CN" altLang="en-US" sz="1600" dirty="0" smtClean="0"/>
              <a:t>做主键，达到和</a:t>
            </a:r>
            <a:r>
              <a:rPr lang="en-US" altLang="zh-CN" sz="1600" dirty="0" smtClean="0"/>
              <a:t>B+</a:t>
            </a:r>
            <a:r>
              <a:rPr lang="zh-CN" altLang="en-US" sz="1600" dirty="0" smtClean="0"/>
              <a:t>树的叶子节点分裂顺序一致，效率更高；</a:t>
            </a:r>
            <a:endParaRPr lang="en-US" altLang="zh-CN" sz="1600" dirty="0" smtClean="0"/>
          </a:p>
          <a:p>
            <a:r>
              <a:rPr lang="zh-CN" altLang="en-US" sz="1600" dirty="0" smtClean="0"/>
              <a:t>当有两行所有字段都相等时，那么</a:t>
            </a:r>
            <a:r>
              <a:rPr lang="en-US" altLang="zh-CN" sz="1600" dirty="0" smtClean="0"/>
              <a:t>ID</a:t>
            </a:r>
            <a:r>
              <a:rPr lang="zh-CN" altLang="en-US" sz="1600" dirty="0" smtClean="0"/>
              <a:t>的作用就很明显了。</a:t>
            </a:r>
            <a:endParaRPr lang="en-US" altLang="zh-CN" sz="1600" dirty="0" smtClean="0"/>
          </a:p>
        </p:txBody>
      </p:sp>
      <p:sp>
        <p:nvSpPr>
          <p:cNvPr id="21" name="Text Placeholder 1"/>
          <p:cNvSpPr txBox="1">
            <a:spLocks/>
          </p:cNvSpPr>
          <p:nvPr/>
        </p:nvSpPr>
        <p:spPr>
          <a:xfrm>
            <a:off x="812793" y="2963618"/>
            <a:ext cx="9743141" cy="77457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2.</a:t>
            </a:r>
            <a:r>
              <a:rPr lang="zh-CN" altLang="en-US" sz="2400" dirty="0" smtClean="0"/>
              <a:t>默认使用</a:t>
            </a:r>
            <a:r>
              <a:rPr lang="en-US" altLang="zh-CN" sz="2400" dirty="0" err="1" smtClean="0"/>
              <a:t>InnoDB</a:t>
            </a:r>
            <a:r>
              <a:rPr lang="zh-CN" altLang="en-US" sz="2400" dirty="0" smtClean="0"/>
              <a:t>引擎</a:t>
            </a:r>
            <a:endParaRPr lang="en-US" altLang="zh-CN" sz="2400" dirty="0" smtClean="0"/>
          </a:p>
          <a:p>
            <a:r>
              <a:rPr lang="en-US" altLang="zh-CN" sz="1600" dirty="0" err="1" smtClean="0"/>
              <a:t>InnoDB</a:t>
            </a:r>
            <a:r>
              <a:rPr lang="zh-CN" altLang="en-US" sz="1600" dirty="0" smtClean="0"/>
              <a:t>适合</a:t>
            </a:r>
            <a:r>
              <a:rPr lang="en-US" altLang="zh-CN" sz="1600" dirty="0" smtClean="0"/>
              <a:t>MySQL</a:t>
            </a:r>
            <a:r>
              <a:rPr lang="zh-CN" altLang="en-US" sz="1600" dirty="0" smtClean="0"/>
              <a:t>的</a:t>
            </a:r>
            <a:r>
              <a:rPr lang="en-US" altLang="zh-CN" sz="1600" dirty="0" smtClean="0"/>
              <a:t>99%</a:t>
            </a:r>
            <a:r>
              <a:rPr lang="zh-CN" altLang="en-US" sz="1600" dirty="0" smtClean="0"/>
              <a:t>的应用场景，在</a:t>
            </a:r>
            <a:r>
              <a:rPr lang="en-US" altLang="zh-CN" sz="1600" dirty="0" smtClean="0"/>
              <a:t>MySQL8.0</a:t>
            </a:r>
            <a:r>
              <a:rPr lang="zh-CN" altLang="en-US" sz="1600" dirty="0" smtClean="0"/>
              <a:t>中已经讲所有系统表都采用了</a:t>
            </a:r>
            <a:r>
              <a:rPr lang="en-US" altLang="zh-CN" sz="1600" dirty="0" err="1" smtClean="0"/>
              <a:t>Innodb</a:t>
            </a:r>
            <a:endParaRPr lang="en-US" altLang="zh-CN" sz="1600" dirty="0" smtClean="0"/>
          </a:p>
        </p:txBody>
      </p:sp>
      <p:sp>
        <p:nvSpPr>
          <p:cNvPr id="22" name="Text Placeholder 1"/>
          <p:cNvSpPr txBox="1">
            <a:spLocks/>
          </p:cNvSpPr>
          <p:nvPr/>
        </p:nvSpPr>
        <p:spPr>
          <a:xfrm>
            <a:off x="812794" y="3938057"/>
            <a:ext cx="9743141" cy="77457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3.</a:t>
            </a:r>
            <a:r>
              <a:rPr lang="zh-CN" altLang="en-US" sz="2400" dirty="0" smtClean="0"/>
              <a:t>默认字符集</a:t>
            </a:r>
            <a:r>
              <a:rPr lang="en-US" altLang="zh-CN" sz="2400" dirty="0" smtClean="0"/>
              <a:t>utf-8</a:t>
            </a:r>
          </a:p>
          <a:p>
            <a:r>
              <a:rPr lang="zh-CN" altLang="en-US" sz="1600" dirty="0" smtClean="0"/>
              <a:t>通用性，没啥好说的</a:t>
            </a:r>
            <a:endParaRPr lang="en-US" altLang="zh-CN" sz="1600" dirty="0" smtClean="0"/>
          </a:p>
        </p:txBody>
      </p:sp>
      <p:sp>
        <p:nvSpPr>
          <p:cNvPr id="23" name="Text Placeholder 1"/>
          <p:cNvSpPr txBox="1">
            <a:spLocks/>
          </p:cNvSpPr>
          <p:nvPr/>
        </p:nvSpPr>
        <p:spPr>
          <a:xfrm>
            <a:off x="812796" y="4858840"/>
            <a:ext cx="9743141" cy="77457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4.</a:t>
            </a:r>
            <a:r>
              <a:rPr lang="zh-CN" altLang="en-US" sz="2400" dirty="0" smtClean="0"/>
              <a:t>不能使用</a:t>
            </a:r>
            <a:r>
              <a:rPr lang="en-US" altLang="zh-CN" sz="2400" dirty="0" smtClean="0"/>
              <a:t>select  *</a:t>
            </a:r>
          </a:p>
          <a:p>
            <a:r>
              <a:rPr lang="zh-CN" altLang="en-US" sz="1600" dirty="0" smtClean="0"/>
              <a:t>良好习惯，可以省去字段顺序不一致，效率差，默认全表扫描等麻烦</a:t>
            </a:r>
            <a:endParaRPr lang="en-US" altLang="zh-CN" sz="1600" dirty="0"/>
          </a:p>
        </p:txBody>
      </p:sp>
    </p:spTree>
    <p:extLst>
      <p:ext uri="{BB962C8B-B14F-4D97-AF65-F5344CB8AC3E}">
        <p14:creationId xmlns:p14="http://schemas.microsoft.com/office/powerpoint/2010/main" val="2877689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2800" y="713218"/>
            <a:ext cx="3599544" cy="590931"/>
          </a:xfrm>
        </p:spPr>
        <p:txBody>
          <a:bodyPr/>
          <a:lstStyle/>
          <a:p>
            <a:r>
              <a:rPr lang="zh-CN" altLang="en-US" dirty="0" smtClean="0"/>
              <a:t>规范解读</a:t>
            </a:r>
            <a:endParaRPr lang="en-US" altLang="zh-CN" dirty="0" smtClean="0"/>
          </a:p>
        </p:txBody>
      </p:sp>
      <p:sp>
        <p:nvSpPr>
          <p:cNvPr id="22" name="Text Placeholder 1"/>
          <p:cNvSpPr txBox="1">
            <a:spLocks/>
          </p:cNvSpPr>
          <p:nvPr/>
        </p:nvSpPr>
        <p:spPr>
          <a:xfrm>
            <a:off x="812800" y="4325343"/>
            <a:ext cx="9743141" cy="1917448"/>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6.</a:t>
            </a:r>
            <a:r>
              <a:rPr lang="zh-CN" altLang="en-US" sz="2400" dirty="0" smtClean="0"/>
              <a:t>超过</a:t>
            </a:r>
            <a:r>
              <a:rPr lang="zh-CN" altLang="en-US" sz="2400" dirty="0"/>
              <a:t>三张</a:t>
            </a:r>
            <a:r>
              <a:rPr lang="zh-CN" altLang="en-US" sz="2400" dirty="0" smtClean="0"/>
              <a:t>表不要</a:t>
            </a:r>
            <a:r>
              <a:rPr lang="en-US" altLang="zh-CN" sz="2400" dirty="0" smtClean="0"/>
              <a:t>join</a:t>
            </a:r>
          </a:p>
          <a:p>
            <a:r>
              <a:rPr lang="en-US" altLang="zh-CN" sz="1600" dirty="0" smtClean="0"/>
              <a:t>MySQL</a:t>
            </a:r>
            <a:r>
              <a:rPr lang="zh-CN" altLang="en-US" sz="1600" dirty="0" smtClean="0"/>
              <a:t>中的</a:t>
            </a:r>
            <a:r>
              <a:rPr lang="en-US" altLang="zh-CN" sz="1600" dirty="0" smtClean="0"/>
              <a:t>join</a:t>
            </a:r>
            <a:r>
              <a:rPr lang="zh-CN" altLang="en-US" sz="1600" dirty="0" smtClean="0"/>
              <a:t>默认为</a:t>
            </a:r>
            <a:r>
              <a:rPr lang="en-US" altLang="zh-CN" sz="1600" dirty="0" smtClean="0"/>
              <a:t>nested loop join,</a:t>
            </a:r>
            <a:r>
              <a:rPr lang="zh-CN" altLang="en-US" sz="1600" dirty="0" smtClean="0"/>
              <a:t>嵌套链接，从两个表中分别读一行，然后两两对比链接，复杂度指数级。</a:t>
            </a:r>
            <a:endParaRPr lang="en-US" altLang="zh-CN" sz="1600" dirty="0"/>
          </a:p>
          <a:p>
            <a:r>
              <a:rPr lang="zh-CN" altLang="zh-CN" sz="1600" dirty="0"/>
              <a:t>如果关联字段有索引，就是：</a:t>
            </a:r>
            <a:r>
              <a:rPr lang="en-US" altLang="zh-CN" sz="1600" dirty="0"/>
              <a:t> index nested loop join</a:t>
            </a:r>
            <a:r>
              <a:rPr lang="zh-CN" altLang="zh-CN" sz="1600" dirty="0"/>
              <a:t>，从第一个表中读一行，通过第二张表中的索引读一行，复杂度是</a:t>
            </a:r>
            <a:r>
              <a:rPr lang="en-US" altLang="zh-CN" sz="1600" dirty="0"/>
              <a:t> n*</a:t>
            </a:r>
            <a:r>
              <a:rPr lang="en-US" altLang="zh-CN" sz="1600" dirty="0" err="1"/>
              <a:t>logn</a:t>
            </a:r>
            <a:r>
              <a:rPr lang="zh-CN" altLang="zh-CN" sz="1600" dirty="0"/>
              <a:t>，会好很多。</a:t>
            </a:r>
          </a:p>
          <a:p>
            <a:endParaRPr lang="en-US" altLang="zh-CN" sz="1600" dirty="0" smtClean="0"/>
          </a:p>
        </p:txBody>
      </p:sp>
      <p:sp>
        <p:nvSpPr>
          <p:cNvPr id="23" name="Text Placeholder 1"/>
          <p:cNvSpPr txBox="1">
            <a:spLocks/>
          </p:cNvSpPr>
          <p:nvPr/>
        </p:nvSpPr>
        <p:spPr>
          <a:xfrm>
            <a:off x="812796" y="1883628"/>
            <a:ext cx="9743141" cy="77457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a:t>5</a:t>
            </a:r>
            <a:r>
              <a:rPr lang="en-US" altLang="zh-CN" sz="2400" dirty="0" smtClean="0"/>
              <a:t>.</a:t>
            </a:r>
            <a:r>
              <a:rPr lang="zh-CN" altLang="en-US" sz="2400" dirty="0" smtClean="0"/>
              <a:t>选择合适的类型</a:t>
            </a:r>
            <a:endParaRPr lang="en-US" altLang="zh-CN" sz="2400" dirty="0" smtClean="0"/>
          </a:p>
          <a:p>
            <a:r>
              <a:rPr lang="zh-CN" altLang="en-US" sz="1600" dirty="0" smtClean="0"/>
              <a:t>举例：</a:t>
            </a:r>
            <a:endParaRPr lang="en-US" altLang="zh-CN" sz="1600" dirty="0" smtClean="0"/>
          </a:p>
        </p:txBody>
      </p:sp>
      <p:graphicFrame>
        <p:nvGraphicFramePr>
          <p:cNvPr id="8" name="表格 7"/>
          <p:cNvGraphicFramePr>
            <a:graphicFrameLocks noGrp="1"/>
          </p:cNvGraphicFramePr>
          <p:nvPr>
            <p:extLst>
              <p:ext uri="{D42A27DB-BD31-4B8C-83A1-F6EECF244321}">
                <p14:modId xmlns:p14="http://schemas.microsoft.com/office/powerpoint/2010/main" val="3007122304"/>
              </p:ext>
            </p:extLst>
          </p:nvPr>
        </p:nvGraphicFramePr>
        <p:xfrm>
          <a:off x="1619183" y="2418710"/>
          <a:ext cx="7032983" cy="1758837"/>
        </p:xfrm>
        <a:graphic>
          <a:graphicData uri="http://schemas.openxmlformats.org/drawingml/2006/table">
            <a:tbl>
              <a:tblPr/>
              <a:tblGrid>
                <a:gridCol w="1150306"/>
                <a:gridCol w="1638214"/>
                <a:gridCol w="4244463"/>
              </a:tblGrid>
              <a:tr h="339674">
                <a:tc>
                  <a:txBody>
                    <a:bodyPr/>
                    <a:lstStyle/>
                    <a:p>
                      <a:pPr marL="0" marR="0" fontAlgn="t">
                        <a:spcBef>
                          <a:spcPts val="0"/>
                        </a:spcBef>
                        <a:spcAft>
                          <a:spcPts val="0"/>
                        </a:spcAft>
                      </a:pPr>
                      <a:r>
                        <a:rPr lang="zh-CN" sz="1400" dirty="0">
                          <a:solidFill>
                            <a:schemeClr val="bg1"/>
                          </a:solidFill>
                          <a:effectLst/>
                          <a:ea typeface="Microsoft YaHei" panose="020B0503020204020204" pitchFamily="34" charset="-122"/>
                        </a:rPr>
                        <a:t>类型</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a:solidFill>
                            <a:schemeClr val="bg1"/>
                          </a:solidFill>
                          <a:effectLst/>
                          <a:ea typeface="Microsoft YaHei" panose="020B0503020204020204" pitchFamily="34" charset="-122"/>
                        </a:rPr>
                        <a:t>场景</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a:solidFill>
                            <a:schemeClr val="bg1"/>
                          </a:solidFill>
                          <a:effectLst/>
                          <a:ea typeface="Microsoft YaHei" panose="020B0503020204020204" pitchFamily="34" charset="-122"/>
                        </a:rPr>
                        <a:t>原因</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551169">
                <a:tc>
                  <a:txBody>
                    <a:bodyPr/>
                    <a:lstStyle/>
                    <a:p>
                      <a:pPr marL="0" marR="0" fontAlgn="t">
                        <a:spcBef>
                          <a:spcPts val="0"/>
                        </a:spcBef>
                        <a:spcAft>
                          <a:spcPts val="0"/>
                        </a:spcAft>
                      </a:pPr>
                      <a:r>
                        <a:rPr lang="en-US" sz="1400">
                          <a:solidFill>
                            <a:schemeClr val="bg1"/>
                          </a:solidFill>
                          <a:effectLst/>
                          <a:ea typeface="Microsoft YaHei" panose="020B0503020204020204" pitchFamily="34" charset="-122"/>
                        </a:rPr>
                        <a:t>decimal</a:t>
                      </a:r>
                      <a:r>
                        <a:rPr lang="zh-CN" sz="1400">
                          <a:solidFill>
                            <a:schemeClr val="bg1"/>
                          </a:solidFill>
                          <a:effectLst/>
                          <a:ea typeface="Microsoft YaHei" panose="020B0503020204020204" pitchFamily="34" charset="-122"/>
                        </a:rPr>
                        <a:t>类型</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a:solidFill>
                            <a:schemeClr val="bg1"/>
                          </a:solidFill>
                          <a:effectLst/>
                          <a:ea typeface="Microsoft YaHei" panose="020B0503020204020204" pitchFamily="34" charset="-122"/>
                        </a:rPr>
                        <a:t>精度要求较高</a:t>
                      </a:r>
                    </a:p>
                    <a:p>
                      <a:pPr marL="0" marR="0" fontAlgn="t">
                        <a:spcBef>
                          <a:spcPts val="0"/>
                        </a:spcBef>
                        <a:spcAft>
                          <a:spcPts val="0"/>
                        </a:spcAft>
                      </a:pPr>
                      <a:r>
                        <a:rPr lang="zh-CN" sz="1400" dirty="0">
                          <a:solidFill>
                            <a:schemeClr val="bg1"/>
                          </a:solidFill>
                          <a:effectLst/>
                          <a:ea typeface="Microsoft YaHei" panose="020B0503020204020204" pitchFamily="34" charset="-122"/>
                        </a:rPr>
                        <a:t> </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a:solidFill>
                            <a:schemeClr val="bg1"/>
                          </a:solidFill>
                          <a:effectLst/>
                          <a:ea typeface="Microsoft YaHei" panose="020B0503020204020204" pitchFamily="34" charset="-122"/>
                        </a:rPr>
                        <a:t>突破了寄存器</a:t>
                      </a:r>
                      <a:r>
                        <a:rPr lang="en-US" sz="1400" dirty="0">
                          <a:solidFill>
                            <a:schemeClr val="bg1"/>
                          </a:solidFill>
                          <a:effectLst/>
                          <a:ea typeface="Microsoft YaHei" panose="020B0503020204020204" pitchFamily="34" charset="-122"/>
                        </a:rPr>
                        <a:t>64</a:t>
                      </a:r>
                      <a:r>
                        <a:rPr lang="zh-CN" sz="1400" dirty="0">
                          <a:solidFill>
                            <a:schemeClr val="bg1"/>
                          </a:solidFill>
                          <a:effectLst/>
                          <a:ea typeface="Microsoft YaHei" panose="020B0503020204020204" pitchFamily="34" charset="-122"/>
                        </a:rPr>
                        <a:t>位</a:t>
                      </a:r>
                      <a:r>
                        <a:rPr lang="en-US" sz="1400" dirty="0">
                          <a:solidFill>
                            <a:schemeClr val="bg1"/>
                          </a:solidFill>
                          <a:effectLst/>
                          <a:ea typeface="Microsoft YaHei" panose="020B0503020204020204" pitchFamily="34" charset="-122"/>
                        </a:rPr>
                        <a:t>(double)</a:t>
                      </a:r>
                      <a:r>
                        <a:rPr lang="zh-CN" sz="1400" dirty="0">
                          <a:solidFill>
                            <a:schemeClr val="bg1"/>
                          </a:solidFill>
                          <a:effectLst/>
                          <a:ea typeface="Microsoft YaHei" panose="020B0503020204020204" pitchFamily="34" charset="-122"/>
                        </a:rPr>
                        <a:t>的限制，以字符串形式保存数字</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339674">
                <a:tc>
                  <a:txBody>
                    <a:bodyPr/>
                    <a:lstStyle/>
                    <a:p>
                      <a:pPr marL="0" marR="0" fontAlgn="t">
                        <a:spcBef>
                          <a:spcPts val="0"/>
                        </a:spcBef>
                        <a:spcAft>
                          <a:spcPts val="0"/>
                        </a:spcAft>
                      </a:pPr>
                      <a:r>
                        <a:rPr lang="en-US" sz="1400">
                          <a:solidFill>
                            <a:schemeClr val="bg1"/>
                          </a:solidFill>
                          <a:effectLst/>
                          <a:ea typeface="Calibri" panose="020F0502020204030204" pitchFamily="34" charset="0"/>
                        </a:rPr>
                        <a:t>NOT NULL</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a:solidFill>
                            <a:schemeClr val="bg1"/>
                          </a:solidFill>
                          <a:effectLst/>
                          <a:ea typeface="Microsoft YaHei" panose="020B0503020204020204" pitchFamily="34" charset="-122"/>
                        </a:rPr>
                        <a:t>默认</a:t>
                      </a:r>
                      <a:r>
                        <a:rPr lang="en-US" sz="1400">
                          <a:solidFill>
                            <a:schemeClr val="bg1"/>
                          </a:solidFill>
                          <a:effectLst/>
                          <a:ea typeface="Calibri" panose="020F0502020204030204" pitchFamily="34" charset="0"/>
                        </a:rPr>
                        <a:t>,</a:t>
                      </a:r>
                      <a:r>
                        <a:rPr lang="zh-CN" sz="1400">
                          <a:solidFill>
                            <a:schemeClr val="bg1"/>
                          </a:solidFill>
                          <a:effectLst/>
                          <a:ea typeface="Microsoft YaHei" panose="020B0503020204020204" pitchFamily="34" charset="-122"/>
                        </a:rPr>
                        <a:t>除非必须为</a:t>
                      </a:r>
                      <a:r>
                        <a:rPr lang="en-US" sz="1400">
                          <a:solidFill>
                            <a:schemeClr val="bg1"/>
                          </a:solidFill>
                          <a:effectLst/>
                          <a:ea typeface="Microsoft YaHei" panose="020B0503020204020204" pitchFamily="34" charset="-122"/>
                        </a:rPr>
                        <a:t>null</a:t>
                      </a:r>
                      <a:endParaRPr lang="zh-CN" sz="1400">
                        <a:solidFill>
                          <a:schemeClr val="bg1"/>
                        </a:solidFill>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sz="1400">
                          <a:solidFill>
                            <a:schemeClr val="bg1"/>
                          </a:solidFill>
                          <a:effectLst/>
                          <a:ea typeface="Microsoft YaHei" panose="020B0503020204020204" pitchFamily="34" charset="-122"/>
                        </a:rPr>
                        <a:t>count()</a:t>
                      </a:r>
                      <a:r>
                        <a:rPr lang="zh-CN" sz="1400">
                          <a:solidFill>
                            <a:schemeClr val="bg1"/>
                          </a:solidFill>
                          <a:effectLst/>
                          <a:ea typeface="Microsoft YaHei" panose="020B0503020204020204" pitchFamily="34" charset="-122"/>
                        </a:rPr>
                        <a:t>会跳过</a:t>
                      </a:r>
                      <a:r>
                        <a:rPr lang="en-US" sz="1400">
                          <a:solidFill>
                            <a:schemeClr val="bg1"/>
                          </a:solidFill>
                          <a:effectLst/>
                          <a:ea typeface="Microsoft YaHei" panose="020B0503020204020204" pitchFamily="34" charset="-122"/>
                        </a:rPr>
                        <a:t>NULL</a:t>
                      </a:r>
                      <a:r>
                        <a:rPr lang="zh-CN" sz="1400">
                          <a:solidFill>
                            <a:schemeClr val="bg1"/>
                          </a:solidFill>
                          <a:effectLst/>
                          <a:ea typeface="Microsoft YaHei" panose="020B0503020204020204" pitchFamily="34" charset="-122"/>
                        </a:rPr>
                        <a:t>值，不为空会时</a:t>
                      </a:r>
                      <a:r>
                        <a:rPr lang="en-US" sz="1400">
                          <a:solidFill>
                            <a:schemeClr val="bg1"/>
                          </a:solidFill>
                          <a:effectLst/>
                          <a:ea typeface="Microsoft YaHei" panose="020B0503020204020204" pitchFamily="34" charset="-122"/>
                        </a:rPr>
                        <a:t>COUNT()</a:t>
                      </a:r>
                      <a:r>
                        <a:rPr lang="zh-CN" sz="1400">
                          <a:solidFill>
                            <a:schemeClr val="bg1"/>
                          </a:solidFill>
                          <a:effectLst/>
                          <a:ea typeface="Microsoft YaHei" panose="020B0503020204020204" pitchFamily="34" charset="-122"/>
                        </a:rPr>
                        <a:t>更加精确</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339674">
                <a:tc>
                  <a:txBody>
                    <a:bodyPr/>
                    <a:lstStyle/>
                    <a:p>
                      <a:pPr marL="0" marR="0" fontAlgn="t">
                        <a:spcBef>
                          <a:spcPts val="0"/>
                        </a:spcBef>
                        <a:spcAft>
                          <a:spcPts val="0"/>
                        </a:spcAft>
                      </a:pPr>
                      <a:r>
                        <a:rPr lang="en-US" sz="1400">
                          <a:solidFill>
                            <a:schemeClr val="bg1"/>
                          </a:solidFill>
                          <a:effectLst/>
                          <a:ea typeface="Microsoft YaHei" panose="020B0503020204020204" pitchFamily="34" charset="-122"/>
                        </a:rPr>
                        <a:t>TinyInt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a:solidFill>
                            <a:schemeClr val="bg1"/>
                          </a:solidFill>
                          <a:effectLst/>
                          <a:ea typeface="Microsoft YaHei" panose="020B0503020204020204" pitchFamily="34" charset="-122"/>
                        </a:rPr>
                        <a:t>布尔类型</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a:solidFill>
                            <a:schemeClr val="bg1"/>
                          </a:solidFill>
                          <a:effectLst/>
                          <a:ea typeface="Microsoft YaHei" panose="020B0503020204020204" pitchFamily="34" charset="-122"/>
                        </a:rPr>
                        <a:t>内存</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679823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2800" y="713218"/>
            <a:ext cx="3599544" cy="590931"/>
          </a:xfrm>
        </p:spPr>
        <p:txBody>
          <a:bodyPr/>
          <a:lstStyle/>
          <a:p>
            <a:r>
              <a:rPr lang="zh-CN" altLang="en-US" dirty="0" smtClean="0"/>
              <a:t>规范解读</a:t>
            </a:r>
            <a:endParaRPr lang="en-US" altLang="zh-CN" dirty="0" smtClean="0"/>
          </a:p>
        </p:txBody>
      </p:sp>
      <p:sp>
        <p:nvSpPr>
          <p:cNvPr id="23" name="Text Placeholder 1"/>
          <p:cNvSpPr txBox="1">
            <a:spLocks/>
          </p:cNvSpPr>
          <p:nvPr/>
        </p:nvSpPr>
        <p:spPr>
          <a:xfrm>
            <a:off x="812796" y="1647071"/>
            <a:ext cx="9743141" cy="77457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7.</a:t>
            </a:r>
            <a:r>
              <a:rPr lang="zh-CN" altLang="en-US" sz="2400" dirty="0" smtClean="0"/>
              <a:t>慎用存储过程，</a:t>
            </a:r>
            <a:r>
              <a:rPr lang="zh-CN" altLang="en-US" sz="2400" dirty="0"/>
              <a:t>视图</a:t>
            </a:r>
            <a:r>
              <a:rPr lang="zh-CN" altLang="en-US" sz="2400" dirty="0" smtClean="0"/>
              <a:t>，不用触发器，不用外键</a:t>
            </a:r>
            <a:endParaRPr lang="en-US" altLang="zh-CN" sz="2400" dirty="0" smtClean="0"/>
          </a:p>
          <a:p>
            <a:endParaRPr lang="en-US" altLang="zh-CN" sz="1600" dirty="0" smtClean="0"/>
          </a:p>
        </p:txBody>
      </p:sp>
      <p:graphicFrame>
        <p:nvGraphicFramePr>
          <p:cNvPr id="3" name="表格 2"/>
          <p:cNvGraphicFramePr>
            <a:graphicFrameLocks noGrp="1"/>
          </p:cNvGraphicFramePr>
          <p:nvPr>
            <p:extLst>
              <p:ext uri="{D42A27DB-BD31-4B8C-83A1-F6EECF244321}">
                <p14:modId xmlns:p14="http://schemas.microsoft.com/office/powerpoint/2010/main" val="1981417494"/>
              </p:ext>
            </p:extLst>
          </p:nvPr>
        </p:nvGraphicFramePr>
        <p:xfrm>
          <a:off x="885272" y="2175983"/>
          <a:ext cx="4910771" cy="2519680"/>
        </p:xfrm>
        <a:graphic>
          <a:graphicData uri="http://schemas.openxmlformats.org/drawingml/2006/table">
            <a:tbl>
              <a:tblPr/>
              <a:tblGrid>
                <a:gridCol w="573051"/>
                <a:gridCol w="1507706"/>
                <a:gridCol w="1264083"/>
                <a:gridCol w="1565931"/>
              </a:tblGrid>
              <a:tr h="0">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名称</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a:solidFill>
                            <a:schemeClr val="bg1"/>
                          </a:solidFill>
                          <a:effectLst/>
                          <a:ea typeface="Microsoft YaHei" panose="020B0503020204020204" pitchFamily="34" charset="-122"/>
                        </a:rPr>
                        <a:t>概念</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a:solidFill>
                            <a:schemeClr val="bg1"/>
                          </a:solidFill>
                          <a:effectLst/>
                          <a:ea typeface="Microsoft YaHei" panose="020B0503020204020204" pitchFamily="34" charset="-122"/>
                        </a:rPr>
                        <a:t>作用</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a:solidFill>
                            <a:schemeClr val="bg1"/>
                          </a:solidFill>
                          <a:effectLst/>
                          <a:ea typeface="Microsoft YaHei" panose="020B0503020204020204" pitchFamily="34" charset="-122"/>
                        </a:rPr>
                        <a:t>缺点</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zh-CN" sz="1200">
                          <a:solidFill>
                            <a:schemeClr val="bg1"/>
                          </a:solidFill>
                          <a:effectLst/>
                          <a:ea typeface="Microsoft YaHei" panose="020B0503020204020204" pitchFamily="34" charset="-122"/>
                        </a:rPr>
                        <a:t>存储过程</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数据库中的函数</a:t>
                      </a:r>
                      <a:r>
                        <a:rPr lang="en-US" sz="1200" dirty="0">
                          <a:solidFill>
                            <a:schemeClr val="bg1"/>
                          </a:solidFill>
                          <a:effectLst/>
                          <a:ea typeface="Calibri" panose="020F0502020204030204" pitchFamily="34" charset="0"/>
                        </a:rPr>
                        <a:t>(</a:t>
                      </a:r>
                      <a:r>
                        <a:rPr lang="en-US" sz="1200" dirty="0" err="1">
                          <a:solidFill>
                            <a:schemeClr val="bg1"/>
                          </a:solidFill>
                          <a:effectLst/>
                          <a:ea typeface="Calibri" panose="020F0502020204030204" pitchFamily="34" charset="0"/>
                        </a:rPr>
                        <a:t>sql</a:t>
                      </a:r>
                      <a:r>
                        <a:rPr lang="zh-CN" sz="1200" dirty="0">
                          <a:solidFill>
                            <a:schemeClr val="bg1"/>
                          </a:solidFill>
                          <a:effectLst/>
                          <a:ea typeface="Microsoft YaHei" panose="020B0503020204020204" pitchFamily="34" charset="-122"/>
                        </a:rPr>
                        <a:t>语句复用集合</a:t>
                      </a:r>
                      <a:r>
                        <a:rPr lang="en-US" sz="1200" dirty="0">
                          <a:solidFill>
                            <a:schemeClr val="bg1"/>
                          </a:solidFill>
                          <a:effectLst/>
                          <a:ea typeface="Calibri" panose="020F0502020204030204" pitchFamily="34" charset="0"/>
                        </a:rPr>
                        <a:t>)</a:t>
                      </a:r>
                      <a:endParaRPr lang="zh-CN" sz="1200" dirty="0">
                        <a:solidFill>
                          <a:schemeClr val="bg1"/>
                        </a:solidFill>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可以封装隐藏商业</a:t>
                      </a:r>
                      <a:r>
                        <a:rPr lang="zh-CN" sz="1200" dirty="0" smtClean="0">
                          <a:solidFill>
                            <a:schemeClr val="bg1"/>
                          </a:solidFill>
                          <a:effectLst/>
                          <a:ea typeface="Microsoft YaHei" panose="020B0503020204020204" pitchFamily="34" charset="-122"/>
                        </a:rPr>
                        <a:t>逻辑</a:t>
                      </a:r>
                      <a:r>
                        <a:rPr lang="en-US" altLang="zh-CN" sz="1200" dirty="0" smtClean="0">
                          <a:solidFill>
                            <a:schemeClr val="bg1"/>
                          </a:solidFill>
                          <a:effectLst/>
                          <a:ea typeface="Microsoft YaHei" panose="020B0503020204020204" pitchFamily="34" charset="-122"/>
                        </a:rPr>
                        <a:t>,</a:t>
                      </a:r>
                      <a:endParaRPr lang="zh-CN" sz="1200" dirty="0">
                        <a:solidFill>
                          <a:schemeClr val="bg1"/>
                        </a:solidFill>
                        <a:effectLst/>
                        <a:ea typeface="Microsoft YaHei" panose="020B0503020204020204" pitchFamily="34" charset="-122"/>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a:solidFill>
                            <a:schemeClr val="bg1"/>
                          </a:solidFill>
                          <a:effectLst/>
                          <a:ea typeface="Microsoft YaHei" panose="020B0503020204020204" pitchFamily="34" charset="-122"/>
                        </a:rPr>
                        <a:t>定制在特定数据库上。可移植性差</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zh-CN" sz="1200">
                          <a:solidFill>
                            <a:schemeClr val="bg1"/>
                          </a:solidFill>
                          <a:effectLst/>
                          <a:ea typeface="Microsoft YaHei" panose="020B0503020204020204" pitchFamily="34" charset="-122"/>
                        </a:rPr>
                        <a:t>触发器</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对数据变动拦截并处理</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写表前检验或转换；</a:t>
                      </a:r>
                    </a:p>
                    <a:p>
                      <a:pPr marL="0" marR="0" fontAlgn="t">
                        <a:spcBef>
                          <a:spcPts val="0"/>
                        </a:spcBef>
                        <a:spcAft>
                          <a:spcPts val="0"/>
                        </a:spcAft>
                      </a:pPr>
                      <a:r>
                        <a:rPr lang="zh-CN" sz="1200" dirty="0">
                          <a:solidFill>
                            <a:schemeClr val="bg1"/>
                          </a:solidFill>
                          <a:effectLst/>
                          <a:ea typeface="Microsoft YaHei" panose="020B0503020204020204" pitchFamily="34" charset="-122"/>
                        </a:rPr>
                        <a:t> </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不易</a:t>
                      </a:r>
                      <a:r>
                        <a:rPr lang="en-US" sz="1200" dirty="0">
                          <a:solidFill>
                            <a:schemeClr val="bg1"/>
                          </a:solidFill>
                          <a:effectLst/>
                          <a:ea typeface="Calibri" panose="020F0502020204030204" pitchFamily="34" charset="0"/>
                        </a:rPr>
                        <a:t>debug</a:t>
                      </a:r>
                      <a:r>
                        <a:rPr lang="zh-CN" sz="1200" dirty="0">
                          <a:solidFill>
                            <a:schemeClr val="bg1"/>
                          </a:solidFill>
                          <a:effectLst/>
                          <a:ea typeface="Microsoft YaHei" panose="020B0503020204020204" pitchFamily="34" charset="-122"/>
                        </a:rPr>
                        <a:t>，移植性差</a:t>
                      </a:r>
                      <a:endParaRPr lang="zh-CN" sz="1200" dirty="0">
                        <a:solidFill>
                          <a:schemeClr val="bg1"/>
                        </a:solidFill>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外键</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表间关联</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建立表之间的关系</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并发性能差</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0">
                <a:tc>
                  <a:txBody>
                    <a:bodyPr/>
                    <a:lstStyle/>
                    <a:p>
                      <a:pPr marL="0" marR="0" fontAlgn="t">
                        <a:spcBef>
                          <a:spcPts val="0"/>
                        </a:spcBef>
                        <a:spcAft>
                          <a:spcPts val="0"/>
                        </a:spcAft>
                      </a:pPr>
                      <a:r>
                        <a:rPr lang="zh-CN" sz="1200">
                          <a:solidFill>
                            <a:schemeClr val="bg1"/>
                          </a:solidFill>
                          <a:effectLst/>
                          <a:ea typeface="Microsoft YaHei" panose="020B0503020204020204" pitchFamily="34" charset="-122"/>
                        </a:rPr>
                        <a:t>视图</a:t>
                      </a:r>
                      <a:r>
                        <a:rPr lang="en-US" sz="1200">
                          <a:solidFill>
                            <a:schemeClr val="bg1"/>
                          </a:solidFill>
                          <a:effectLst/>
                          <a:ea typeface="Calibri" panose="020F0502020204030204" pitchFamily="34" charset="0"/>
                        </a:rPr>
                        <a:t> </a:t>
                      </a:r>
                      <a:endParaRPr lang="zh-CN" sz="1200">
                        <a:solidFill>
                          <a:schemeClr val="bg1"/>
                        </a:solidFill>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虚拟表</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a:solidFill>
                            <a:schemeClr val="bg1"/>
                          </a:solidFill>
                          <a:effectLst/>
                          <a:ea typeface="Microsoft YaHei" panose="020B0503020204020204" pitchFamily="34" charset="-122"/>
                        </a:rPr>
                        <a:t>化繁为简，提高可读性，简化查询</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200" dirty="0">
                          <a:solidFill>
                            <a:schemeClr val="bg1"/>
                          </a:solidFill>
                          <a:effectLst/>
                          <a:ea typeface="Microsoft YaHei" panose="020B0503020204020204" pitchFamily="34" charset="-122"/>
                        </a:rPr>
                        <a:t>不易优化</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bl>
          </a:graphicData>
        </a:graphic>
      </p:graphicFrame>
      <p:sp>
        <p:nvSpPr>
          <p:cNvPr id="4" name="矩形 3"/>
          <p:cNvSpPr/>
          <p:nvPr/>
        </p:nvSpPr>
        <p:spPr>
          <a:xfrm>
            <a:off x="513830" y="4883082"/>
            <a:ext cx="5282213" cy="1200329"/>
          </a:xfrm>
          <a:prstGeom prst="rect">
            <a:avLst/>
          </a:prstGeom>
        </p:spPr>
        <p:txBody>
          <a:bodyPr wrap="square">
            <a:spAutoFit/>
          </a:bodyPr>
          <a:lstStyle/>
          <a:p>
            <a:pPr marL="342900" marR="0">
              <a:spcBef>
                <a:spcPts val="0"/>
              </a:spcBef>
              <a:spcAft>
                <a:spcPts val="0"/>
              </a:spcAft>
            </a:pPr>
            <a:r>
              <a:rPr lang="zh-CN" altLang="zh-CN" dirty="0">
                <a:solidFill>
                  <a:schemeClr val="bg1"/>
                </a:solidFill>
                <a:ea typeface="Microsoft YaHei" panose="020B0503020204020204" pitchFamily="34" charset="-122"/>
              </a:rPr>
              <a:t>以前用在传统行业比较多，但对于互联网行业，或者业务不断扩张的行业，服务器集群应用广泛，硬盘容量大大增加，没有必要将大量负荷堆积到中心的数据库服务器上</a:t>
            </a:r>
            <a:r>
              <a:rPr lang="zh-CN" altLang="zh-CN" dirty="0" smtClean="0">
                <a:solidFill>
                  <a:schemeClr val="bg1"/>
                </a:solidFill>
                <a:ea typeface="Microsoft YaHei" panose="020B0503020204020204" pitchFamily="34" charset="-122"/>
              </a:rPr>
              <a:t>。</a:t>
            </a:r>
            <a:endParaRPr lang="zh-CN" altLang="zh-CN" dirty="0">
              <a:solidFill>
                <a:schemeClr val="bg1"/>
              </a:solidFill>
              <a:ea typeface="Microsoft YaHei" panose="020B0503020204020204" pitchFamily="34" charset="-122"/>
            </a:endParaRPr>
          </a:p>
        </p:txBody>
      </p:sp>
      <p:graphicFrame>
        <p:nvGraphicFramePr>
          <p:cNvPr id="5" name="表格 4"/>
          <p:cNvGraphicFramePr>
            <a:graphicFrameLocks noGrp="1"/>
          </p:cNvGraphicFramePr>
          <p:nvPr>
            <p:extLst>
              <p:ext uri="{D42A27DB-BD31-4B8C-83A1-F6EECF244321}">
                <p14:modId xmlns:p14="http://schemas.microsoft.com/office/powerpoint/2010/main" val="1288120866"/>
              </p:ext>
            </p:extLst>
          </p:nvPr>
        </p:nvGraphicFramePr>
        <p:xfrm>
          <a:off x="6051096" y="2175983"/>
          <a:ext cx="5710428" cy="3979190"/>
        </p:xfrm>
        <a:graphic>
          <a:graphicData uri="http://schemas.openxmlformats.org/drawingml/2006/table">
            <a:tbl>
              <a:tblPr/>
              <a:tblGrid>
                <a:gridCol w="650646"/>
                <a:gridCol w="5059782"/>
              </a:tblGrid>
              <a:tr h="329741">
                <a:tc>
                  <a:txBody>
                    <a:bodyPr/>
                    <a:lstStyle/>
                    <a:p>
                      <a:pPr marL="0" marR="0" fontAlgn="t">
                        <a:spcBef>
                          <a:spcPts val="0"/>
                        </a:spcBef>
                        <a:spcAft>
                          <a:spcPts val="0"/>
                        </a:spcAft>
                      </a:pPr>
                      <a:r>
                        <a:rPr lang="zh-CN" sz="1400" dirty="0">
                          <a:solidFill>
                            <a:schemeClr val="bg1"/>
                          </a:solidFill>
                          <a:effectLst/>
                          <a:ea typeface="Microsoft YaHei" panose="020B0503020204020204" pitchFamily="34" charset="-122"/>
                        </a:rPr>
                        <a:t>安全</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smtClean="0">
                          <a:solidFill>
                            <a:schemeClr val="bg1"/>
                          </a:solidFill>
                          <a:effectLst/>
                          <a:ea typeface="Microsoft YaHei" panose="020B0503020204020204" pitchFamily="34" charset="-122"/>
                        </a:rPr>
                        <a:t>安全</a:t>
                      </a:r>
                      <a:r>
                        <a:rPr lang="zh-CN" sz="1400" dirty="0">
                          <a:solidFill>
                            <a:schemeClr val="bg1"/>
                          </a:solidFill>
                          <a:effectLst/>
                          <a:ea typeface="Microsoft YaHei" panose="020B0503020204020204" pitchFamily="34" charset="-122"/>
                        </a:rPr>
                        <a:t>可以控制在数据访问层</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712038">
                <a:tc>
                  <a:txBody>
                    <a:bodyPr/>
                    <a:lstStyle/>
                    <a:p>
                      <a:pPr marL="0" marR="0" fontAlgn="t">
                        <a:spcBef>
                          <a:spcPts val="0"/>
                        </a:spcBef>
                        <a:spcAft>
                          <a:spcPts val="0"/>
                        </a:spcAft>
                      </a:pPr>
                      <a:r>
                        <a:rPr lang="zh-CN" sz="1400" dirty="0">
                          <a:solidFill>
                            <a:schemeClr val="bg1"/>
                          </a:solidFill>
                          <a:effectLst/>
                          <a:ea typeface="Microsoft YaHei" panose="020B0503020204020204" pitchFamily="34" charset="-122"/>
                        </a:rPr>
                        <a:t>性能</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a:solidFill>
                            <a:schemeClr val="bg1"/>
                          </a:solidFill>
                          <a:effectLst/>
                          <a:ea typeface="Microsoft YaHei" panose="020B0503020204020204" pitchFamily="34" charset="-122"/>
                        </a:rPr>
                        <a:t>外键对于并发性能影响</a:t>
                      </a:r>
                      <a:r>
                        <a:rPr lang="zh-CN" sz="1400" dirty="0" smtClean="0">
                          <a:solidFill>
                            <a:schemeClr val="bg1"/>
                          </a:solidFill>
                          <a:effectLst/>
                          <a:ea typeface="Microsoft YaHei" panose="020B0503020204020204" pitchFamily="34" charset="-122"/>
                        </a:rPr>
                        <a:t>很大</a:t>
                      </a:r>
                      <a:r>
                        <a:rPr lang="en-US" altLang="zh-CN" sz="1400" dirty="0" smtClean="0">
                          <a:solidFill>
                            <a:schemeClr val="bg1"/>
                          </a:solidFill>
                          <a:effectLst/>
                          <a:ea typeface="Microsoft YaHei" panose="020B0503020204020204" pitchFamily="34" charset="-122"/>
                        </a:rPr>
                        <a:t>,</a:t>
                      </a:r>
                      <a:r>
                        <a:rPr lang="zh-CN" sz="1400" dirty="0" smtClean="0">
                          <a:solidFill>
                            <a:schemeClr val="bg1"/>
                          </a:solidFill>
                          <a:effectLst/>
                          <a:ea typeface="Microsoft YaHei" panose="020B0503020204020204" pitchFamily="34" charset="-122"/>
                        </a:rPr>
                        <a:t>而外</a:t>
                      </a:r>
                      <a:r>
                        <a:rPr lang="zh-CN" sz="1400" dirty="0">
                          <a:solidFill>
                            <a:schemeClr val="bg1"/>
                          </a:solidFill>
                          <a:effectLst/>
                          <a:ea typeface="Microsoft YaHei" panose="020B0503020204020204" pitchFamily="34" charset="-122"/>
                        </a:rPr>
                        <a:t>键约束也可以在应用层</a:t>
                      </a:r>
                      <a:r>
                        <a:rPr lang="zh-CN" sz="1400" dirty="0" smtClean="0">
                          <a:solidFill>
                            <a:schemeClr val="bg1"/>
                          </a:solidFill>
                          <a:effectLst/>
                          <a:ea typeface="Microsoft YaHei" panose="020B0503020204020204" pitchFamily="34" charset="-122"/>
                        </a:rPr>
                        <a:t>实现</a:t>
                      </a:r>
                      <a:r>
                        <a:rPr lang="en-US" altLang="zh-CN" sz="1400" dirty="0" smtClean="0">
                          <a:solidFill>
                            <a:schemeClr val="bg1"/>
                          </a:solidFill>
                          <a:effectLst/>
                          <a:ea typeface="Microsoft YaHei" panose="020B0503020204020204" pitchFamily="34" charset="-122"/>
                        </a:rPr>
                        <a:t>;</a:t>
                      </a:r>
                      <a:endParaRPr lang="zh-CN" sz="1400" dirty="0">
                        <a:solidFill>
                          <a:schemeClr val="bg1"/>
                        </a:solidFill>
                        <a:effectLst/>
                        <a:ea typeface="Microsoft YaHei" panose="020B0503020204020204" pitchFamily="34" charset="-122"/>
                      </a:endParaRPr>
                    </a:p>
                    <a:p>
                      <a:pPr marL="0" marR="0" fontAlgn="t">
                        <a:spcBef>
                          <a:spcPts val="0"/>
                        </a:spcBef>
                        <a:spcAft>
                          <a:spcPts val="0"/>
                        </a:spcAft>
                      </a:pPr>
                      <a:r>
                        <a:rPr lang="zh-CN" altLang="en-US" sz="1400" dirty="0" smtClean="0">
                          <a:solidFill>
                            <a:schemeClr val="bg1"/>
                          </a:solidFill>
                          <a:effectLst/>
                          <a:ea typeface="Microsoft YaHei" panose="020B0503020204020204" pitchFamily="34" charset="-122"/>
                        </a:rPr>
                        <a:t>视图</a:t>
                      </a:r>
                      <a:r>
                        <a:rPr lang="zh-CN" sz="1400" dirty="0" smtClean="0">
                          <a:solidFill>
                            <a:schemeClr val="bg1"/>
                          </a:solidFill>
                          <a:effectLst/>
                          <a:ea typeface="Microsoft YaHei" panose="020B0503020204020204" pitchFamily="34" charset="-122"/>
                        </a:rPr>
                        <a:t>中</a:t>
                      </a:r>
                      <a:r>
                        <a:rPr lang="zh-CN" sz="1400" dirty="0">
                          <a:solidFill>
                            <a:schemeClr val="bg1"/>
                          </a:solidFill>
                          <a:effectLst/>
                          <a:ea typeface="Microsoft YaHei" panose="020B0503020204020204" pitchFamily="34" charset="-122"/>
                        </a:rPr>
                        <a:t>的</a:t>
                      </a:r>
                      <a:r>
                        <a:rPr lang="en-US" sz="1400" dirty="0" err="1">
                          <a:solidFill>
                            <a:schemeClr val="bg1"/>
                          </a:solidFill>
                          <a:effectLst/>
                          <a:ea typeface="Microsoft YaHei" panose="020B0503020204020204" pitchFamily="34" charset="-122"/>
                        </a:rPr>
                        <a:t>sql</a:t>
                      </a:r>
                      <a:r>
                        <a:rPr lang="zh-CN" sz="1400" dirty="0">
                          <a:solidFill>
                            <a:schemeClr val="bg1"/>
                          </a:solidFill>
                          <a:effectLst/>
                          <a:ea typeface="Microsoft YaHei" panose="020B0503020204020204" pitchFamily="34" charset="-122"/>
                        </a:rPr>
                        <a:t>相对复杂，</a:t>
                      </a:r>
                      <a:r>
                        <a:rPr lang="en-US" sz="1400" dirty="0" err="1">
                          <a:solidFill>
                            <a:schemeClr val="bg1"/>
                          </a:solidFill>
                          <a:effectLst/>
                          <a:ea typeface="Microsoft YaHei" panose="020B0503020204020204" pitchFamily="34" charset="-122"/>
                        </a:rPr>
                        <a:t>mysql</a:t>
                      </a:r>
                      <a:r>
                        <a:rPr lang="zh-CN" sz="1400" dirty="0">
                          <a:solidFill>
                            <a:schemeClr val="bg1"/>
                          </a:solidFill>
                          <a:effectLst/>
                          <a:ea typeface="Microsoft YaHei" panose="020B0503020204020204" pitchFamily="34" charset="-122"/>
                        </a:rPr>
                        <a:t>的优化较为复杂，如临时表上没有索引</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618540">
                <a:tc>
                  <a:txBody>
                    <a:bodyPr/>
                    <a:lstStyle/>
                    <a:p>
                      <a:pPr marL="0" marR="0" fontAlgn="t">
                        <a:spcBef>
                          <a:spcPts val="0"/>
                        </a:spcBef>
                        <a:spcAft>
                          <a:spcPts val="0"/>
                        </a:spcAft>
                      </a:pPr>
                      <a:r>
                        <a:rPr lang="zh-CN" sz="1400">
                          <a:solidFill>
                            <a:schemeClr val="bg1"/>
                          </a:solidFill>
                          <a:effectLst/>
                          <a:ea typeface="Microsoft YaHei" panose="020B0503020204020204" pitchFamily="34" charset="-122"/>
                        </a:rPr>
                        <a:t>扩展性</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smtClean="0">
                          <a:solidFill>
                            <a:schemeClr val="bg1"/>
                          </a:solidFill>
                          <a:effectLst/>
                          <a:ea typeface="Microsoft YaHei" panose="020B0503020204020204" pitchFamily="34" charset="-122"/>
                        </a:rPr>
                        <a:t>经常</a:t>
                      </a:r>
                      <a:r>
                        <a:rPr lang="zh-CN" sz="1400" dirty="0">
                          <a:solidFill>
                            <a:schemeClr val="bg1"/>
                          </a:solidFill>
                          <a:effectLst/>
                          <a:ea typeface="Microsoft YaHei" panose="020B0503020204020204" pitchFamily="34" charset="-122"/>
                        </a:rPr>
                        <a:t>会随着业务增长而扩展数据库性能，数据库资源相对</a:t>
                      </a:r>
                      <a:r>
                        <a:rPr lang="zh-CN" sz="1400" dirty="0" smtClean="0">
                          <a:solidFill>
                            <a:schemeClr val="bg1"/>
                          </a:solidFill>
                          <a:effectLst/>
                          <a:ea typeface="Microsoft YaHei" panose="020B0503020204020204" pitchFamily="34" charset="-122"/>
                        </a:rPr>
                        <a:t>紧张</a:t>
                      </a:r>
                      <a:r>
                        <a:rPr lang="zh-CN" altLang="en-US" sz="1400" dirty="0" smtClean="0">
                          <a:solidFill>
                            <a:schemeClr val="bg1"/>
                          </a:solidFill>
                          <a:effectLst/>
                          <a:ea typeface="Microsoft YaHei" panose="020B0503020204020204" pitchFamily="34" charset="-122"/>
                        </a:rPr>
                        <a:t>。</a:t>
                      </a:r>
                      <a:endParaRPr lang="en-US" altLang="zh-CN" sz="1400" dirty="0" smtClean="0">
                        <a:solidFill>
                          <a:schemeClr val="bg1"/>
                        </a:solidFill>
                        <a:effectLst/>
                        <a:ea typeface="Microsoft YaHei" panose="020B0503020204020204" pitchFamily="34" charset="-122"/>
                      </a:endParaRPr>
                    </a:p>
                    <a:p>
                      <a:pPr marL="0" marR="0" fontAlgn="t">
                        <a:spcBef>
                          <a:spcPts val="0"/>
                        </a:spcBef>
                        <a:spcAft>
                          <a:spcPts val="0"/>
                        </a:spcAft>
                      </a:pPr>
                      <a:r>
                        <a:rPr lang="zh-CN" sz="1400" dirty="0" smtClean="0">
                          <a:solidFill>
                            <a:schemeClr val="bg1"/>
                          </a:solidFill>
                          <a:effectLst/>
                          <a:ea typeface="Microsoft YaHei" panose="020B0503020204020204" pitchFamily="34" charset="-122"/>
                        </a:rPr>
                        <a:t>业务</a:t>
                      </a:r>
                      <a:r>
                        <a:rPr lang="zh-CN" sz="1400" dirty="0">
                          <a:solidFill>
                            <a:schemeClr val="bg1"/>
                          </a:solidFill>
                          <a:effectLst/>
                          <a:ea typeface="Microsoft YaHei" panose="020B0503020204020204" pitchFamily="34" charset="-122"/>
                        </a:rPr>
                        <a:t>逻辑更多的放在</a:t>
                      </a:r>
                      <a:r>
                        <a:rPr lang="en-US" sz="1400" dirty="0">
                          <a:solidFill>
                            <a:schemeClr val="bg1"/>
                          </a:solidFill>
                          <a:effectLst/>
                          <a:ea typeface="Microsoft YaHei" panose="020B0503020204020204" pitchFamily="34" charset="-122"/>
                        </a:rPr>
                        <a:t>web</a:t>
                      </a:r>
                      <a:r>
                        <a:rPr lang="zh-CN" sz="1400" dirty="0">
                          <a:solidFill>
                            <a:schemeClr val="bg1"/>
                          </a:solidFill>
                          <a:effectLst/>
                          <a:ea typeface="Microsoft YaHei" panose="020B0503020204020204" pitchFamily="34" charset="-122"/>
                        </a:rPr>
                        <a:t>服务器上扩展更加方便</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535052">
                <a:tc>
                  <a:txBody>
                    <a:bodyPr/>
                    <a:lstStyle/>
                    <a:p>
                      <a:pPr marL="0" marR="0" fontAlgn="t">
                        <a:spcBef>
                          <a:spcPts val="0"/>
                        </a:spcBef>
                        <a:spcAft>
                          <a:spcPts val="0"/>
                        </a:spcAft>
                      </a:pPr>
                      <a:r>
                        <a:rPr lang="zh-CN" sz="1400">
                          <a:solidFill>
                            <a:schemeClr val="bg1"/>
                          </a:solidFill>
                          <a:effectLst/>
                          <a:ea typeface="Microsoft YaHei" panose="020B0503020204020204" pitchFamily="34" charset="-122"/>
                        </a:rPr>
                        <a:t>移植性</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smtClean="0">
                          <a:solidFill>
                            <a:schemeClr val="bg1"/>
                          </a:solidFill>
                          <a:effectLst/>
                          <a:ea typeface="Microsoft YaHei" panose="020B0503020204020204" pitchFamily="34" charset="-122"/>
                        </a:rPr>
                        <a:t>存储</a:t>
                      </a:r>
                      <a:r>
                        <a:rPr lang="zh-CN" sz="1400" dirty="0">
                          <a:solidFill>
                            <a:schemeClr val="bg1"/>
                          </a:solidFill>
                          <a:effectLst/>
                          <a:ea typeface="Microsoft YaHei" panose="020B0503020204020204" pitchFamily="34" charset="-122"/>
                        </a:rPr>
                        <a:t>过程、触发器的迁移，往往需要重写，花费巨大精力</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477445">
                <a:tc>
                  <a:txBody>
                    <a:bodyPr/>
                    <a:lstStyle/>
                    <a:p>
                      <a:pPr marL="0" marR="0" fontAlgn="t">
                        <a:spcBef>
                          <a:spcPts val="0"/>
                        </a:spcBef>
                        <a:spcAft>
                          <a:spcPts val="0"/>
                        </a:spcAft>
                      </a:pPr>
                      <a:r>
                        <a:rPr lang="zh-CN" sz="1400">
                          <a:solidFill>
                            <a:schemeClr val="bg1"/>
                          </a:solidFill>
                          <a:effectLst/>
                          <a:ea typeface="Microsoft YaHei" panose="020B0503020204020204" pitchFamily="34" charset="-122"/>
                        </a:rPr>
                        <a:t>维护性</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smtClean="0">
                          <a:solidFill>
                            <a:schemeClr val="bg1"/>
                          </a:solidFill>
                          <a:effectLst/>
                          <a:ea typeface="Microsoft YaHei" panose="020B0503020204020204" pitchFamily="34" charset="-122"/>
                        </a:rPr>
                        <a:t>不易</a:t>
                      </a:r>
                      <a:r>
                        <a:rPr lang="en-US" sz="1400" dirty="0">
                          <a:solidFill>
                            <a:schemeClr val="bg1"/>
                          </a:solidFill>
                          <a:effectLst/>
                          <a:ea typeface="Calibri" panose="020F0502020204030204" pitchFamily="34" charset="0"/>
                        </a:rPr>
                        <a:t>debug</a:t>
                      </a:r>
                      <a:r>
                        <a:rPr lang="zh-CN" sz="1400" dirty="0">
                          <a:solidFill>
                            <a:schemeClr val="bg1"/>
                          </a:solidFill>
                          <a:effectLst/>
                          <a:ea typeface="Microsoft YaHei" panose="020B0503020204020204" pitchFamily="34" charset="-122"/>
                        </a:rPr>
                        <a:t>，测试，</a:t>
                      </a:r>
                      <a:r>
                        <a:rPr lang="zh-CN" sz="1400" dirty="0" smtClean="0">
                          <a:solidFill>
                            <a:schemeClr val="bg1"/>
                          </a:solidFill>
                          <a:effectLst/>
                          <a:ea typeface="Microsoft YaHei" panose="020B0503020204020204" pitchFamily="34" charset="-122"/>
                        </a:rPr>
                        <a:t>他们</a:t>
                      </a:r>
                      <a:r>
                        <a:rPr lang="zh-CN" altLang="en-US" sz="1400" dirty="0" smtClean="0">
                          <a:solidFill>
                            <a:schemeClr val="bg1"/>
                          </a:solidFill>
                          <a:effectLst/>
                          <a:ea typeface="Microsoft YaHei" panose="020B0503020204020204" pitchFamily="34" charset="-122"/>
                        </a:rPr>
                        <a:t>也</a:t>
                      </a:r>
                      <a:r>
                        <a:rPr lang="zh-CN" sz="1400" dirty="0" smtClean="0">
                          <a:solidFill>
                            <a:schemeClr val="bg1"/>
                          </a:solidFill>
                          <a:effectLst/>
                          <a:ea typeface="Microsoft YaHei" panose="020B0503020204020204" pitchFamily="34" charset="-122"/>
                        </a:rPr>
                        <a:t>没有</a:t>
                      </a:r>
                      <a:r>
                        <a:rPr lang="zh-CN" sz="1400" dirty="0">
                          <a:solidFill>
                            <a:schemeClr val="bg1"/>
                          </a:solidFill>
                          <a:effectLst/>
                          <a:ea typeface="Microsoft YaHei" panose="020B0503020204020204" pitchFamily="34" charset="-122"/>
                        </a:rPr>
                        <a:t>慢查询日志</a:t>
                      </a:r>
                      <a:endParaRPr lang="zh-CN" sz="1400" dirty="0">
                        <a:solidFill>
                          <a:schemeClr val="bg1"/>
                        </a:solidFill>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535052">
                <a:tc>
                  <a:txBody>
                    <a:bodyPr/>
                    <a:lstStyle/>
                    <a:p>
                      <a:pPr marL="0" marR="0" fontAlgn="t">
                        <a:spcBef>
                          <a:spcPts val="0"/>
                        </a:spcBef>
                        <a:spcAft>
                          <a:spcPts val="0"/>
                        </a:spcAft>
                      </a:pPr>
                      <a:r>
                        <a:rPr lang="zh-CN" sz="1400">
                          <a:solidFill>
                            <a:schemeClr val="bg1"/>
                          </a:solidFill>
                          <a:effectLst/>
                          <a:ea typeface="Microsoft YaHei" panose="020B0503020204020204" pitchFamily="34" charset="-122"/>
                        </a:rPr>
                        <a:t>备份</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a:solidFill>
                            <a:schemeClr val="bg1"/>
                          </a:solidFill>
                          <a:effectLst/>
                          <a:ea typeface="Microsoft YaHei" panose="020B0503020204020204" pitchFamily="34" charset="-122"/>
                        </a:rPr>
                        <a:t>触发器常常隐藏了实际执行的步骤，备份可能会丢失部分数据</a:t>
                      </a:r>
                      <a:r>
                        <a:rPr lang="zh-CN" sz="1400" dirty="0" smtClean="0">
                          <a:solidFill>
                            <a:schemeClr val="bg1"/>
                          </a:solidFill>
                          <a:effectLst/>
                          <a:ea typeface="Microsoft YaHei" panose="020B0503020204020204" pitchFamily="34" charset="-122"/>
                        </a:rPr>
                        <a:t>；</a:t>
                      </a:r>
                      <a:endParaRPr lang="en-US" altLang="zh-CN" sz="1400" dirty="0" smtClean="0">
                        <a:solidFill>
                          <a:schemeClr val="bg1"/>
                        </a:solidFill>
                        <a:effectLst/>
                        <a:ea typeface="Microsoft YaHei" panose="020B0503020204020204" pitchFamily="34" charset="-122"/>
                      </a:endParaRPr>
                    </a:p>
                    <a:p>
                      <a:pPr marL="0" marR="0" fontAlgn="t">
                        <a:spcBef>
                          <a:spcPts val="0"/>
                        </a:spcBef>
                        <a:spcAft>
                          <a:spcPts val="0"/>
                        </a:spcAft>
                      </a:pPr>
                      <a:r>
                        <a:rPr lang="zh-CN" sz="1400" dirty="0" smtClean="0">
                          <a:solidFill>
                            <a:schemeClr val="bg1"/>
                          </a:solidFill>
                          <a:effectLst/>
                          <a:ea typeface="Microsoft YaHei" panose="020B0503020204020204" pitchFamily="34" charset="-122"/>
                        </a:rPr>
                        <a:t>在</a:t>
                      </a:r>
                      <a:r>
                        <a:rPr lang="zh-CN" sz="1400" dirty="0">
                          <a:solidFill>
                            <a:schemeClr val="bg1"/>
                          </a:solidFill>
                          <a:effectLst/>
                          <a:ea typeface="Microsoft YaHei" panose="020B0503020204020204" pitchFamily="34" charset="-122"/>
                        </a:rPr>
                        <a:t>实践过程中</a:t>
                      </a:r>
                      <a:r>
                        <a:rPr lang="en-US" sz="1400" dirty="0" err="1">
                          <a:solidFill>
                            <a:schemeClr val="bg1"/>
                          </a:solidFill>
                          <a:effectLst/>
                          <a:ea typeface="Microsoft YaHei" panose="020B0503020204020204" pitchFamily="34" charset="-122"/>
                        </a:rPr>
                        <a:t>mysql</a:t>
                      </a:r>
                      <a:r>
                        <a:rPr lang="zh-CN" sz="1400" dirty="0">
                          <a:solidFill>
                            <a:schemeClr val="bg1"/>
                          </a:solidFill>
                          <a:effectLst/>
                          <a:ea typeface="Microsoft YaHei" panose="020B0503020204020204" pitchFamily="34" charset="-122"/>
                        </a:rPr>
                        <a:t>的存储过程可能本身就与商业产品</a:t>
                      </a:r>
                      <a:r>
                        <a:rPr lang="en-US" sz="1400" dirty="0">
                          <a:solidFill>
                            <a:schemeClr val="bg1"/>
                          </a:solidFill>
                          <a:effectLst/>
                          <a:ea typeface="Microsoft YaHei" panose="020B0503020204020204" pitchFamily="34" charset="-122"/>
                        </a:rPr>
                        <a:t>oracle</a:t>
                      </a:r>
                      <a:r>
                        <a:rPr lang="zh-CN" sz="1400" dirty="0">
                          <a:solidFill>
                            <a:schemeClr val="bg1"/>
                          </a:solidFill>
                          <a:effectLst/>
                          <a:ea typeface="Microsoft YaHei" panose="020B0503020204020204" pitchFamily="34" charset="-122"/>
                        </a:rPr>
                        <a:t>有不小差距</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535052">
                <a:tc>
                  <a:txBody>
                    <a:bodyPr/>
                    <a:lstStyle/>
                    <a:p>
                      <a:pPr marL="0" marR="0" fontAlgn="t">
                        <a:spcBef>
                          <a:spcPts val="0"/>
                        </a:spcBef>
                        <a:spcAft>
                          <a:spcPts val="0"/>
                        </a:spcAft>
                      </a:pPr>
                      <a:r>
                        <a:rPr lang="zh-CN" sz="1400">
                          <a:solidFill>
                            <a:schemeClr val="bg1"/>
                          </a:solidFill>
                          <a:effectLst/>
                          <a:ea typeface="Microsoft YaHei" panose="020B0503020204020204" pitchFamily="34" charset="-122"/>
                        </a:rPr>
                        <a:t>总之</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zh-CN" sz="1400" dirty="0">
                          <a:solidFill>
                            <a:schemeClr val="bg1"/>
                          </a:solidFill>
                          <a:effectLst/>
                          <a:ea typeface="Microsoft YaHei" panose="020B0503020204020204" pitchFamily="34" charset="-122"/>
                        </a:rPr>
                        <a:t>总之，</a:t>
                      </a:r>
                      <a:r>
                        <a:rPr lang="en-US" sz="1400" dirty="0" err="1">
                          <a:solidFill>
                            <a:schemeClr val="bg1"/>
                          </a:solidFill>
                          <a:effectLst/>
                          <a:ea typeface="Microsoft YaHei" panose="020B0503020204020204" pitchFamily="34" charset="-122"/>
                        </a:rPr>
                        <a:t>Mysql</a:t>
                      </a:r>
                      <a:r>
                        <a:rPr lang="zh-CN" sz="1400" dirty="0">
                          <a:solidFill>
                            <a:schemeClr val="bg1"/>
                          </a:solidFill>
                          <a:effectLst/>
                          <a:ea typeface="Microsoft YaHei" panose="020B0503020204020204" pitchFamily="34" charset="-122"/>
                        </a:rPr>
                        <a:t>的基础核心功能已经满足绝大部分生产需要，尽量少用高级特性，除非你明确知道会造成什么后果，并能解决之。</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22350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zh-CN" dirty="0"/>
              <a:t>Part </a:t>
            </a:r>
            <a:r>
              <a:rPr lang="en-US" altLang="zh-CN" dirty="0" smtClean="0"/>
              <a:t>Three</a:t>
            </a:r>
            <a:endParaRPr lang="en-US" dirty="0"/>
          </a:p>
        </p:txBody>
      </p:sp>
      <p:sp>
        <p:nvSpPr>
          <p:cNvPr id="3" name="Text Placeholder 2"/>
          <p:cNvSpPr>
            <a:spLocks noGrp="1"/>
          </p:cNvSpPr>
          <p:nvPr>
            <p:ph type="body" sz="quarter" idx="11"/>
          </p:nvPr>
        </p:nvSpPr>
        <p:spPr>
          <a:xfrm>
            <a:off x="4305300" y="3328745"/>
            <a:ext cx="3581400" cy="757130"/>
          </a:xfrm>
        </p:spPr>
        <p:txBody>
          <a:bodyPr/>
          <a:lstStyle/>
          <a:p>
            <a:r>
              <a:rPr lang="zh-CN" altLang="en-US" dirty="0"/>
              <a:t>复制技术</a:t>
            </a:r>
          </a:p>
        </p:txBody>
      </p:sp>
    </p:spTree>
    <p:extLst>
      <p:ext uri="{BB962C8B-B14F-4D97-AF65-F5344CB8AC3E}">
        <p14:creationId xmlns:p14="http://schemas.microsoft.com/office/powerpoint/2010/main" val="3332990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123">
      <a:dk1>
        <a:srgbClr val="000000"/>
      </a:dk1>
      <a:lt1>
        <a:srgbClr val="FFFFFF"/>
      </a:lt1>
      <a:dk2>
        <a:srgbClr val="000000"/>
      </a:dk2>
      <a:lt2>
        <a:srgbClr val="FFFFFF"/>
      </a:lt2>
      <a:accent1>
        <a:srgbClr val="282828"/>
      </a:accent1>
      <a:accent2>
        <a:srgbClr val="5E5E5E"/>
      </a:accent2>
      <a:accent3>
        <a:srgbClr val="AABFC0"/>
      </a:accent3>
      <a:accent4>
        <a:srgbClr val="A9A9A9"/>
      </a:accent4>
      <a:accent5>
        <a:srgbClr val="4472C4"/>
      </a:accent5>
      <a:accent6>
        <a:srgbClr val="70AD47"/>
      </a:accent6>
      <a:hlink>
        <a:srgbClr val="0563C1"/>
      </a:hlink>
      <a:folHlink>
        <a:srgbClr val="954F72"/>
      </a:folHlink>
    </a:clrScheme>
    <a:fontScheme name="自定义 49">
      <a:majorFont>
        <a:latin typeface="Century Gothic"/>
        <a:ea typeface="微软雅黑"/>
        <a:cs typeface=""/>
      </a:majorFont>
      <a:minorFont>
        <a:latin typeface="Century Gothic"/>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8090</TotalTime>
  <Words>4100</Words>
  <Application>Microsoft Office PowerPoint</Application>
  <PresentationFormat>宽屏</PresentationFormat>
  <Paragraphs>711</Paragraphs>
  <Slides>24</Slides>
  <Notes>13</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24</vt:i4>
      </vt:variant>
    </vt:vector>
  </HeadingPairs>
  <TitlesOfParts>
    <vt:vector size="34" baseType="lpstr">
      <vt:lpstr>SimSun</vt:lpstr>
      <vt:lpstr>SimSun</vt:lpstr>
      <vt:lpstr>Microsoft YaHei</vt:lpstr>
      <vt:lpstr>Microsoft YaHei</vt:lpstr>
      <vt:lpstr>Arial</vt:lpstr>
      <vt:lpstr>Calibri</vt:lpstr>
      <vt:lpstr>Century Gothic</vt:lpstr>
      <vt:lpstr>Segoe UI Light</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zidong liu</cp:lastModifiedBy>
  <cp:revision>81</cp:revision>
  <dcterms:created xsi:type="dcterms:W3CDTF">2015-08-18T02:51:41Z</dcterms:created>
  <dcterms:modified xsi:type="dcterms:W3CDTF">2017-03-29T06:53:24Z</dcterms:modified>
  <cp:category/>
</cp:coreProperties>
</file>

<file path=docProps/thumbnail.jpeg>
</file>